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0" r:id="rId4"/>
  </p:sldMasterIdLst>
  <p:notesMasterIdLst>
    <p:notesMasterId r:id="rId36"/>
  </p:notesMasterIdLst>
  <p:handoutMasterIdLst>
    <p:handoutMasterId r:id="rId37"/>
  </p:handoutMasterIdLst>
  <p:sldIdLst>
    <p:sldId id="256" r:id="rId5"/>
    <p:sldId id="269" r:id="rId6"/>
    <p:sldId id="272" r:id="rId7"/>
    <p:sldId id="274" r:id="rId8"/>
    <p:sldId id="279" r:id="rId9"/>
    <p:sldId id="280" r:id="rId10"/>
    <p:sldId id="281" r:id="rId11"/>
    <p:sldId id="282" r:id="rId12"/>
    <p:sldId id="283" r:id="rId13"/>
    <p:sldId id="284" r:id="rId14"/>
    <p:sldId id="285" r:id="rId15"/>
    <p:sldId id="276" r:id="rId16"/>
    <p:sldId id="277" r:id="rId17"/>
    <p:sldId id="278" r:id="rId18"/>
    <p:sldId id="271" r:id="rId19"/>
    <p:sldId id="267" r:id="rId20"/>
    <p:sldId id="299" r:id="rId21"/>
    <p:sldId id="300" r:id="rId22"/>
    <p:sldId id="257" r:id="rId23"/>
    <p:sldId id="296" r:id="rId24"/>
    <p:sldId id="297" r:id="rId25"/>
    <p:sldId id="286" r:id="rId26"/>
    <p:sldId id="287" r:id="rId27"/>
    <p:sldId id="288" r:id="rId28"/>
    <p:sldId id="289" r:id="rId29"/>
    <p:sldId id="292" r:id="rId30"/>
    <p:sldId id="301" r:id="rId31"/>
    <p:sldId id="268" r:id="rId32"/>
    <p:sldId id="302" r:id="rId33"/>
    <p:sldId id="293" r:id="rId34"/>
    <p:sldId id="273" r:id="rId35"/>
  </p:sldIdLst>
  <p:sldSz cx="9144000" cy="5143500" type="screen16x9"/>
  <p:notesSz cx="6797675" cy="9926638"/>
  <p:defaultTextStyle>
    <a:defPPr>
      <a:defRPr lang="nl-NL"/>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7404"/>
    <a:srgbClr val="562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0751" autoAdjust="0"/>
  </p:normalViewPr>
  <p:slideViewPr>
    <p:cSldViewPr snapToGrid="0" snapToObjects="1">
      <p:cViewPr varScale="1">
        <p:scale>
          <a:sx n="140" d="100"/>
          <a:sy n="140" d="100"/>
        </p:scale>
        <p:origin x="636"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ltje Siedsma" userId="S::jsiedsma@eia.nl::5d3b2861-0f6e-4463-a8eb-16da34570157" providerId="AD" clId="Web-{2F83C6AB-F995-422B-BBCF-971F7017A010}"/>
    <pc:docChg chg="modSld">
      <pc:chgData name="Jeltje Siedsma" userId="S::jsiedsma@eia.nl::5d3b2861-0f6e-4463-a8eb-16da34570157" providerId="AD" clId="Web-{2F83C6AB-F995-422B-BBCF-971F7017A010}" dt="2018-09-18T13:45:00.790" v="0"/>
      <pc:docMkLst>
        <pc:docMk/>
      </pc:docMkLst>
      <pc:sldChg chg="delSp delAnim">
        <pc:chgData name="Jeltje Siedsma" userId="S::jsiedsma@eia.nl::5d3b2861-0f6e-4463-a8eb-16da34570157" providerId="AD" clId="Web-{2F83C6AB-F995-422B-BBCF-971F7017A010}" dt="2018-09-18T13:45:00.790" v="0"/>
        <pc:sldMkLst>
          <pc:docMk/>
          <pc:sldMk cId="0" sldId="257"/>
        </pc:sldMkLst>
        <pc:spChg chg="del">
          <ac:chgData name="Jeltje Siedsma" userId="S::jsiedsma@eia.nl::5d3b2861-0f6e-4463-a8eb-16da34570157" providerId="AD" clId="Web-{2F83C6AB-F995-422B-BBCF-971F7017A010}" dt="2018-09-18T13:45:00.790" v="0"/>
          <ac:spMkLst>
            <pc:docMk/>
            <pc:sldMk cId="0" sldId="257"/>
            <ac:spMk id="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5B05B4B-9D19-4806-B302-2C881CAD2488}" type="datetimeFigureOut">
              <a:rPr lang="nl-NL" smtClean="0"/>
              <a:t>18-9-2018</a:t>
            </a:fld>
            <a:endParaRPr lang="nl-NL"/>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F65F886-FCD7-4748-B993-0B42ABA55C40}" type="slidenum">
              <a:rPr lang="nl-NL" smtClean="0"/>
              <a:t>‹nr.›</a:t>
            </a:fld>
            <a:endParaRPr lang="nl-NL"/>
          </a:p>
        </p:txBody>
      </p:sp>
    </p:spTree>
    <p:extLst>
      <p:ext uri="{BB962C8B-B14F-4D97-AF65-F5344CB8AC3E}">
        <p14:creationId xmlns:p14="http://schemas.microsoft.com/office/powerpoint/2010/main" val="128383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9CA0594-87A0-49F6-8A1E-4B6EBF6B7EB4}" type="datetimeFigureOut">
              <a:rPr lang="nl-NL" smtClean="0"/>
              <a:t>18-9-2018</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C9E95BE-0D0D-4E64-8804-709D676A62B9}" type="slidenum">
              <a:rPr lang="nl-NL" smtClean="0"/>
              <a:t>‹nr.›</a:t>
            </a:fld>
            <a:endParaRPr lang="nl-NL"/>
          </a:p>
        </p:txBody>
      </p:sp>
    </p:spTree>
    <p:extLst>
      <p:ext uri="{BB962C8B-B14F-4D97-AF65-F5344CB8AC3E}">
        <p14:creationId xmlns:p14="http://schemas.microsoft.com/office/powerpoint/2010/main" val="295212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1</a:t>
            </a:fld>
            <a:endParaRPr lang="nl-NL"/>
          </a:p>
        </p:txBody>
      </p:sp>
    </p:spTree>
    <p:extLst>
      <p:ext uri="{BB962C8B-B14F-4D97-AF65-F5344CB8AC3E}">
        <p14:creationId xmlns:p14="http://schemas.microsoft.com/office/powerpoint/2010/main" val="1922752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Tijs</a:t>
            </a:r>
            <a:r>
              <a:rPr lang="nl-NL" baseline="0" dirty="0"/>
              <a:t> bedankt voor je inspirerende verhaal en het opgestelde Ruimtelijk Kwaliteitskader. Mooi dat ook ontwerpsessies en de bijdrage op het platform zoveel hebben opgeleverd. De definitieve versie staat nu op het online platform dijkversterkingnederbetuwe.nl. En zoals net al werd gezegd is het een inspirerend document voor het ontwerp. Veel kansen zijn ontdekt of opnieuw op tafel gekomen. Wij hopen dat ook u energie in de kansen steekt en dat we de mooiste tegelijkertijd met de dijkversterking kunnen realiseren. Het kan ook zijn dat kansen nog even moeten wachten tot de tijd beter rijp is. Bij dat ontwerpproces wil ik nu graag even stil staan. Mijn naam is Len Hazeleger en ben omgevingsmanager voor dit dijkversterkingsproject. </a:t>
            </a:r>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15</a:t>
            </a:fld>
            <a:endParaRPr lang="nl-NL"/>
          </a:p>
        </p:txBody>
      </p:sp>
    </p:spTree>
    <p:extLst>
      <p:ext uri="{BB962C8B-B14F-4D97-AF65-F5344CB8AC3E}">
        <p14:creationId xmlns:p14="http://schemas.microsoft.com/office/powerpoint/2010/main" val="2345077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16</a:t>
            </a:fld>
            <a:endParaRPr lang="nl-NL"/>
          </a:p>
        </p:txBody>
      </p:sp>
    </p:spTree>
    <p:extLst>
      <p:ext uri="{BB962C8B-B14F-4D97-AF65-F5344CB8AC3E}">
        <p14:creationId xmlns:p14="http://schemas.microsoft.com/office/powerpoint/2010/main" val="3527713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E95E37C-6166-4C78-B277-DB6D0E3DD3E6}" type="slidenum">
              <a:rPr lang="nl-NL" smtClean="0"/>
              <a:t>17</a:t>
            </a:fld>
            <a:endParaRPr lang="nl-NL"/>
          </a:p>
        </p:txBody>
      </p:sp>
    </p:spTree>
    <p:extLst>
      <p:ext uri="{BB962C8B-B14F-4D97-AF65-F5344CB8AC3E}">
        <p14:creationId xmlns:p14="http://schemas.microsoft.com/office/powerpoint/2010/main" val="857193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E95E37C-6166-4C78-B277-DB6D0E3DD3E6}" type="slidenum">
              <a:rPr lang="nl-NL" smtClean="0"/>
              <a:t>18</a:t>
            </a:fld>
            <a:endParaRPr lang="nl-NL"/>
          </a:p>
        </p:txBody>
      </p:sp>
    </p:spTree>
    <p:extLst>
      <p:ext uri="{BB962C8B-B14F-4D97-AF65-F5344CB8AC3E}">
        <p14:creationId xmlns:p14="http://schemas.microsoft.com/office/powerpoint/2010/main" val="258167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a:t>
            </a:r>
            <a:r>
              <a:rPr lang="nl-NL" baseline="0" dirty="0"/>
              <a:t> ontwerpproces in 4 stappen. We werken van grof naar fijn. En zoals uw ziet met een grove zeef en een fijne zeef. We kijken eerst met welke oplossingen we de dijk op elke plek kunnen versterken. Vervolgens beoordelen wij alle oplossingen in de eerste zeef. Daar valt alles af wat echt niet mogelijk is. De overgebleven kansrijke alternatieven worden op basis van ongeveer 20 criteria beoordeeld (zeef 2). De beste blijft dan over en is het voorkeursalternatief. Nu zal ik alle stappen apart even toelichten. </a:t>
            </a:r>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19</a:t>
            </a:fld>
            <a:endParaRPr lang="nl-NL"/>
          </a:p>
        </p:txBody>
      </p:sp>
    </p:spTree>
    <p:extLst>
      <p:ext uri="{BB962C8B-B14F-4D97-AF65-F5344CB8AC3E}">
        <p14:creationId xmlns:p14="http://schemas.microsoft.com/office/powerpoint/2010/main" val="3707748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Alt A: Lage en brede berm (vanwege uitgangspunt RKK, dijk heeft compact profiel met lage berm). Mogelijkheden voor optimalisatie richting VKA (bijv. inpassing bij huizen)</a:t>
            </a:r>
          </a:p>
          <a:p>
            <a:r>
              <a:rPr lang="nl-NL" dirty="0"/>
              <a:t>Alt B: Smalle hoge berm (vanwege minimaliseren ruimte richting rivier)</a:t>
            </a:r>
          </a:p>
          <a:p>
            <a:r>
              <a:rPr lang="nl-NL" dirty="0"/>
              <a:t>Alt. C: Kruinverhoging binnenwaarts gericht, constructie in het binnentalud (locatie </a:t>
            </a:r>
            <a:r>
              <a:rPr lang="nl-NL" dirty="0" err="1"/>
              <a:t>ntb</a:t>
            </a:r>
            <a:r>
              <a:rPr lang="nl-NL" dirty="0"/>
              <a:t>), wel nog een berm aan de buitenkant nodig.</a:t>
            </a:r>
          </a:p>
        </p:txBody>
      </p:sp>
      <p:sp>
        <p:nvSpPr>
          <p:cNvPr id="4" name="Slide Number Placeholder 3"/>
          <p:cNvSpPr>
            <a:spLocks noGrp="1"/>
          </p:cNvSpPr>
          <p:nvPr>
            <p:ph type="sldNum" sz="quarter" idx="10"/>
          </p:nvPr>
        </p:nvSpPr>
        <p:spPr/>
        <p:txBody>
          <a:bodyPr/>
          <a:lstStyle/>
          <a:p>
            <a:fld id="{39C6360D-640D-4769-B230-0EDE5D3F7EE4}" type="slidenum">
              <a:rPr lang="en-GB" smtClean="0"/>
              <a:t>22</a:t>
            </a:fld>
            <a:endParaRPr lang="en-GB" dirty="0"/>
          </a:p>
        </p:txBody>
      </p:sp>
    </p:spTree>
    <p:extLst>
      <p:ext uri="{BB962C8B-B14F-4D97-AF65-F5344CB8AC3E}">
        <p14:creationId xmlns:p14="http://schemas.microsoft.com/office/powerpoint/2010/main" val="142822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Alt. D: Afhankelijk van ontwerpvraagstukken bij het specifieke dorp (Ochten, Dodewaard, IJzendoorn) keuze voor basisoplossing. Bij Ochten / Dodewaard met constructie, vanwege vasthouden binding tussen dijk en dorp. Bij IJzendoorn met een buitendijkse versterking om optimaal kansen te bieden voor hernieuwde inrichting van binnendijkse strook net achter dijk. </a:t>
            </a:r>
          </a:p>
          <a:p>
            <a:r>
              <a:rPr lang="nl-NL" dirty="0"/>
              <a:t>Alt. E: In de meeste gevallen met een binnendijkse versterking (uitgangspunt huidig agrarisch gebruik). Enkele gevallen is ook een buitendijkse versterking te combineren (bij Echteld)</a:t>
            </a:r>
          </a:p>
          <a:p>
            <a:r>
              <a:rPr lang="nl-NL" dirty="0"/>
              <a:t>Alt F: Te combineren met buitendijkse versterking.</a:t>
            </a:r>
          </a:p>
        </p:txBody>
      </p:sp>
      <p:sp>
        <p:nvSpPr>
          <p:cNvPr id="4" name="Slide Number Placeholder 3"/>
          <p:cNvSpPr>
            <a:spLocks noGrp="1"/>
          </p:cNvSpPr>
          <p:nvPr>
            <p:ph type="sldNum" sz="quarter" idx="10"/>
          </p:nvPr>
        </p:nvSpPr>
        <p:spPr/>
        <p:txBody>
          <a:bodyPr/>
          <a:lstStyle/>
          <a:p>
            <a:fld id="{39C6360D-640D-4769-B230-0EDE5D3F7EE4}" type="slidenum">
              <a:rPr lang="en-GB" smtClean="0"/>
              <a:t>23</a:t>
            </a:fld>
            <a:endParaRPr lang="en-GB" dirty="0"/>
          </a:p>
        </p:txBody>
      </p:sp>
    </p:spTree>
    <p:extLst>
      <p:ext uri="{BB962C8B-B14F-4D97-AF65-F5344CB8AC3E}">
        <p14:creationId xmlns:p14="http://schemas.microsoft.com/office/powerpoint/2010/main" val="1859592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Bij alternatief A en B worden gaten opgevuld met Alt C (constructie). Vanuit het principe dat de binnendijkse/buitendijkse waarden gespaard moeten worden.</a:t>
            </a:r>
          </a:p>
          <a:p>
            <a:r>
              <a:rPr lang="nl-NL" dirty="0"/>
              <a:t>Bij alternatief C (dijkvak 18 /19) worden gaten opgevuld met Alt. A, omdat binnendijkse ruimte hier voor handen is.</a:t>
            </a:r>
          </a:p>
          <a:p>
            <a:r>
              <a:rPr lang="nl-NL" dirty="0"/>
              <a:t>Bij alternatief D worden gaten opgevuld met een buitendijkse versterking (Alt. B) vanuit het principe dat bij een dorpsontwikkeling er geen huizen beïnvloed mogen worden.</a:t>
            </a:r>
          </a:p>
          <a:p>
            <a:r>
              <a:rPr lang="nl-NL" dirty="0"/>
              <a:t>Bij alternatief E worden gaten opgevuld met een binnendijkse versterking (Alt. A). Slechts bij 1 vak.</a:t>
            </a:r>
          </a:p>
          <a:p>
            <a:r>
              <a:rPr lang="nl-NL" dirty="0"/>
              <a:t>Bij alternatief F worden gaten opgevuld met alt. B omdat de natuur inpassing ook buitendijks plaatsvindt.</a:t>
            </a:r>
          </a:p>
        </p:txBody>
      </p:sp>
      <p:sp>
        <p:nvSpPr>
          <p:cNvPr id="4" name="Slide Number Placeholder 3"/>
          <p:cNvSpPr>
            <a:spLocks noGrp="1"/>
          </p:cNvSpPr>
          <p:nvPr>
            <p:ph type="sldNum" sz="quarter" idx="10"/>
          </p:nvPr>
        </p:nvSpPr>
        <p:spPr/>
        <p:txBody>
          <a:bodyPr/>
          <a:lstStyle/>
          <a:p>
            <a:fld id="{39C6360D-640D-4769-B230-0EDE5D3F7EE4}" type="slidenum">
              <a:rPr lang="en-GB" smtClean="0"/>
              <a:t>24</a:t>
            </a:fld>
            <a:endParaRPr lang="en-GB" dirty="0"/>
          </a:p>
        </p:txBody>
      </p:sp>
    </p:spTree>
    <p:extLst>
      <p:ext uri="{BB962C8B-B14F-4D97-AF65-F5344CB8AC3E}">
        <p14:creationId xmlns:p14="http://schemas.microsoft.com/office/powerpoint/2010/main" val="1419873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Eigenlijk gebeurd alles op het platform. </a:t>
            </a:r>
            <a:r>
              <a:rPr lang="nl-NL" dirty="0"/>
              <a:t>Het Platform</a:t>
            </a:r>
            <a:r>
              <a:rPr lang="nl-NL" baseline="0" dirty="0"/>
              <a:t> is echt DE CENTRALE plek. Daarbij de oproep aan iedereen om u aan te melden op het platform zodat u daadwerkelijk ook mee kunt denken en mee kunt doen. </a:t>
            </a:r>
          </a:p>
          <a:p>
            <a:r>
              <a:rPr lang="nl-NL" baseline="0" dirty="0"/>
              <a:t>Maar u mag ons altijd uitnodigen voor een bak koffie en een goed gesprek over de dijk</a:t>
            </a:r>
          </a:p>
          <a:p>
            <a:r>
              <a:rPr lang="nl-NL" baseline="0" dirty="0"/>
              <a:t>Na de zomer organiseren wij een volgende Informatiebijeenkomst om elkaar weer goed bij te praten.</a:t>
            </a:r>
          </a:p>
          <a:p>
            <a:endParaRPr lang="nl-NL" baseline="0" dirty="0"/>
          </a:p>
          <a:p>
            <a:r>
              <a:rPr lang="nl-NL" baseline="0" dirty="0"/>
              <a:t>Over naar Hans</a:t>
            </a:r>
          </a:p>
          <a:p>
            <a:r>
              <a:rPr lang="nl-NL" baseline="0" dirty="0"/>
              <a:t>Een paar vragen centraal?</a:t>
            </a:r>
          </a:p>
          <a:p>
            <a:r>
              <a:rPr lang="nl-NL" baseline="0" dirty="0"/>
              <a:t>2</a:t>
            </a:r>
            <a:r>
              <a:rPr lang="nl-NL" baseline="30000" dirty="0"/>
              <a:t>e</a:t>
            </a:r>
            <a:r>
              <a:rPr lang="nl-NL" baseline="0" dirty="0"/>
              <a:t> bakkie of drankje</a:t>
            </a:r>
          </a:p>
          <a:p>
            <a:r>
              <a:rPr lang="nl-NL" baseline="0" dirty="0"/>
              <a:t>Ontmoeting, vragen projectteam</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28</a:t>
            </a:fld>
            <a:endParaRPr lang="nl-NL"/>
          </a:p>
        </p:txBody>
      </p:sp>
    </p:spTree>
    <p:extLst>
      <p:ext uri="{BB962C8B-B14F-4D97-AF65-F5344CB8AC3E}">
        <p14:creationId xmlns:p14="http://schemas.microsoft.com/office/powerpoint/2010/main" val="4017653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31</a:t>
            </a:fld>
            <a:endParaRPr lang="nl-NL"/>
          </a:p>
        </p:txBody>
      </p:sp>
    </p:spTree>
    <p:extLst>
      <p:ext uri="{BB962C8B-B14F-4D97-AF65-F5344CB8AC3E}">
        <p14:creationId xmlns:p14="http://schemas.microsoft.com/office/powerpoint/2010/main" val="173776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2</a:t>
            </a:fld>
            <a:endParaRPr lang="nl-NL"/>
          </a:p>
        </p:txBody>
      </p:sp>
    </p:spTree>
    <p:extLst>
      <p:ext uri="{BB962C8B-B14F-4D97-AF65-F5344CB8AC3E}">
        <p14:creationId xmlns:p14="http://schemas.microsoft.com/office/powerpoint/2010/main" val="246805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3</a:t>
            </a:fld>
            <a:endParaRPr lang="nl-NL"/>
          </a:p>
        </p:txBody>
      </p:sp>
    </p:spTree>
    <p:extLst>
      <p:ext uri="{BB962C8B-B14F-4D97-AF65-F5344CB8AC3E}">
        <p14:creationId xmlns:p14="http://schemas.microsoft.com/office/powerpoint/2010/main" val="360610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van</a:t>
            </a:r>
            <a:r>
              <a:rPr lang="nl-NL" baseline="0" dirty="0"/>
              <a:t> u hebben</a:t>
            </a:r>
            <a:r>
              <a:rPr lang="nl-NL" dirty="0"/>
              <a:t> het hoge water van 1995 van dichtbij meegemaakt. Een spannende tijd. </a:t>
            </a:r>
          </a:p>
          <a:p>
            <a:r>
              <a:rPr lang="nl-NL" dirty="0"/>
              <a:t>Direct hierna zijn de dijken versterkt. </a:t>
            </a:r>
          </a:p>
          <a:p>
            <a:r>
              <a:rPr lang="nl-NL" dirty="0"/>
              <a:t>Maar werken aan waterveiligheid houdt nooit op in ons land. Het klimaat verandert. Begin dit jaar is ook de norm verzwaard en heeft iedereen in Nederland recht op dezelfde basisveiligheid. </a:t>
            </a:r>
          </a:p>
          <a:p>
            <a:endParaRPr lang="nl-NL" dirty="0"/>
          </a:p>
          <a:p>
            <a:r>
              <a:rPr lang="nl-NL" dirty="0"/>
              <a:t>De kans op een dijkdoorbraak is klein. De gevolgen van een doorbraak zijn, vooral in het rivierengebied, groot. </a:t>
            </a:r>
          </a:p>
          <a:p>
            <a:r>
              <a:rPr lang="nl-NL" dirty="0"/>
              <a:t>Om iedereen deze basisveiligheid te kunnen bieden moeten we de dijk versterken. </a:t>
            </a:r>
          </a:p>
          <a:p>
            <a:r>
              <a:rPr lang="nl-NL" dirty="0"/>
              <a:t>Dit doen we door de dijk te verhogen. </a:t>
            </a:r>
          </a:p>
          <a:p>
            <a:r>
              <a:rPr lang="nl-NL" dirty="0"/>
              <a:t>Waar het kan zoeken we naar rivier verruimende maatregelen om dijkverhoging zoveel mogelijk te voorkomen. </a:t>
            </a:r>
          </a:p>
          <a:p>
            <a:r>
              <a:rPr lang="nl-NL" dirty="0"/>
              <a:t>In Neder-Betuwe zullen de dijken niet verlegd worden. </a:t>
            </a:r>
          </a:p>
          <a:p>
            <a:r>
              <a:rPr lang="nl-NL" dirty="0"/>
              <a:t>Wel zullen we de dijken op veel plaatsen gaan verbreden om afschuiven te voorkomen. </a:t>
            </a:r>
          </a:p>
          <a:p>
            <a:r>
              <a:rPr lang="nl-NL" dirty="0"/>
              <a:t>De grootste opgave verwachten we op </a:t>
            </a:r>
            <a:r>
              <a:rPr lang="nl-NL" dirty="0" err="1"/>
              <a:t>piping</a:t>
            </a:r>
            <a:r>
              <a:rPr lang="nl-NL" dirty="0"/>
              <a:t>. Bij </a:t>
            </a:r>
            <a:r>
              <a:rPr lang="nl-NL" dirty="0" err="1"/>
              <a:t>piping</a:t>
            </a:r>
            <a:r>
              <a:rPr lang="nl-NL" dirty="0"/>
              <a:t> voert het kwelwater zand mee en ondermijnd op die manier de dijk. Dit blijkt niet alleen uit berekeningen, maar we zien dit ook bij lagere waterstanden doordat zand in sloten wordt afgezet.</a:t>
            </a:r>
            <a:r>
              <a:rPr lang="nl-NL" baseline="0" dirty="0"/>
              <a:t> Veel van u kennen de plekken in de omgeving waar dit speelt.</a:t>
            </a:r>
            <a:endParaRPr lang="nl-NL" dirty="0"/>
          </a:p>
          <a:p>
            <a:endParaRPr lang="nl-NL" dirty="0"/>
          </a:p>
          <a:p>
            <a:endParaRPr lang="nl-NL" dirty="0"/>
          </a:p>
          <a:p>
            <a:r>
              <a:rPr lang="nl-NL" dirty="0"/>
              <a:t> </a:t>
            </a:r>
          </a:p>
          <a:p>
            <a:endParaRPr lang="nl-NL" dirty="0"/>
          </a:p>
        </p:txBody>
      </p:sp>
      <p:sp>
        <p:nvSpPr>
          <p:cNvPr id="4" name="Tijdelijke aanduiding voor dianummer 3"/>
          <p:cNvSpPr>
            <a:spLocks noGrp="1"/>
          </p:cNvSpPr>
          <p:nvPr>
            <p:ph type="sldNum" sz="quarter" idx="10"/>
          </p:nvPr>
        </p:nvSpPr>
        <p:spPr/>
        <p:txBody>
          <a:bodyPr/>
          <a:lstStyle/>
          <a:p>
            <a:fld id="{577DA877-EE27-4625-AC50-BF76D84C7FAC}" type="slidenum">
              <a:rPr lang="nl-NL" smtClean="0"/>
              <a:t>4</a:t>
            </a:fld>
            <a:endParaRPr lang="nl-NL" dirty="0"/>
          </a:p>
        </p:txBody>
      </p:sp>
    </p:spTree>
    <p:extLst>
      <p:ext uri="{BB962C8B-B14F-4D97-AF65-F5344CB8AC3E}">
        <p14:creationId xmlns:p14="http://schemas.microsoft.com/office/powerpoint/2010/main" val="411769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5</a:t>
            </a:fld>
            <a:endParaRPr lang="nl-NL"/>
          </a:p>
        </p:txBody>
      </p:sp>
    </p:spTree>
    <p:extLst>
      <p:ext uri="{BB962C8B-B14F-4D97-AF65-F5344CB8AC3E}">
        <p14:creationId xmlns:p14="http://schemas.microsoft.com/office/powerpoint/2010/main" val="413379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C9E95BE-0D0D-4E64-8804-709D676A62B9}" type="slidenum">
              <a:rPr lang="nl-NL" smtClean="0"/>
              <a:t>6</a:t>
            </a:fld>
            <a:endParaRPr lang="nl-NL"/>
          </a:p>
        </p:txBody>
      </p:sp>
    </p:spTree>
    <p:extLst>
      <p:ext uri="{BB962C8B-B14F-4D97-AF65-F5344CB8AC3E}">
        <p14:creationId xmlns:p14="http://schemas.microsoft.com/office/powerpoint/2010/main" val="98009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8900" y="746125"/>
            <a:ext cx="6616700" cy="3722688"/>
          </a:xfrm>
        </p:spPr>
      </p:sp>
      <p:sp>
        <p:nvSpPr>
          <p:cNvPr id="3" name="Tijdelijke aanduiding voor notities 2"/>
          <p:cNvSpPr>
            <a:spLocks noGrp="1"/>
          </p:cNvSpPr>
          <p:nvPr>
            <p:ph type="body" idx="1"/>
          </p:nvPr>
        </p:nvSpPr>
        <p:spPr/>
        <p:txBody>
          <a:bodyPr/>
          <a:lstStyle/>
          <a:p>
            <a:pPr defTabSz="914185">
              <a:defRPr/>
            </a:pPr>
            <a:r>
              <a:rPr lang="nl-NL" sz="800" dirty="0"/>
              <a:t>Na goedkeuring plan van aanpak volgt beschikking en start van de verkenning van een HWBP-project.</a:t>
            </a:r>
          </a:p>
          <a:p>
            <a:pPr defTabSz="914185">
              <a:defRPr/>
            </a:pPr>
            <a:endParaRPr lang="nl-NL" sz="800" dirty="0"/>
          </a:p>
          <a:p>
            <a:pPr defTabSz="914185">
              <a:defRPr/>
            </a:pPr>
            <a:r>
              <a:rPr lang="nl-NL" sz="800" dirty="0" err="1"/>
              <a:t>Governance</a:t>
            </a:r>
            <a:r>
              <a:rPr lang="nl-NL" sz="800" dirty="0"/>
              <a:t>:</a:t>
            </a:r>
          </a:p>
          <a:p>
            <a:pPr marL="316489" indent="-316489">
              <a:buFont typeface="Arial" pitchFamily="34" charset="0"/>
              <a:buChar char="•"/>
            </a:pPr>
            <a:r>
              <a:rPr lang="nl-NL" sz="800" dirty="0"/>
              <a:t>WSRL voert regie over de HWBP-projecten langs de Waal;</a:t>
            </a:r>
          </a:p>
          <a:p>
            <a:pPr marL="316489" indent="-316489">
              <a:buFont typeface="Arial" pitchFamily="34" charset="0"/>
              <a:buChar char="•"/>
            </a:pPr>
            <a:r>
              <a:rPr lang="nl-NL" sz="800" dirty="0"/>
              <a:t>WSRL stemt af met voorziene rivierverruiming langs de Waal;</a:t>
            </a:r>
          </a:p>
          <a:p>
            <a:pPr marL="316489" indent="-316489">
              <a:buFont typeface="Arial" pitchFamily="34" charset="0"/>
              <a:buChar char="•"/>
            </a:pPr>
            <a:r>
              <a:rPr lang="nl-NL" sz="800" dirty="0"/>
              <a:t>Inzet </a:t>
            </a:r>
            <a:r>
              <a:rPr lang="nl-NL" sz="800" dirty="0" err="1"/>
              <a:t>DijkInspiratietafel</a:t>
            </a:r>
            <a:r>
              <a:rPr lang="nl-NL" sz="800" dirty="0"/>
              <a:t>: inspirerend, verbindend en denkt mee met accent op landschappelijke inpassing én burgerparticipatie</a:t>
            </a:r>
          </a:p>
          <a:p>
            <a:pPr marL="316489" indent="-316489">
              <a:buFont typeface="Arial" pitchFamily="34" charset="0"/>
              <a:buChar char="•"/>
            </a:pPr>
            <a:r>
              <a:rPr lang="nl-NL" sz="800" dirty="0"/>
              <a:t>Sturing op </a:t>
            </a:r>
            <a:r>
              <a:rPr lang="nl-NL" sz="800" dirty="0" err="1"/>
              <a:t>projectnivo</a:t>
            </a:r>
            <a:r>
              <a:rPr lang="nl-NL" sz="800" dirty="0"/>
              <a:t>: gemeente, provincie, RWS nemen deel in ambtelijk projectteam. Voorbereiding door WSRL-</a:t>
            </a:r>
            <a:r>
              <a:rPr lang="nl-NL" sz="800" dirty="0" err="1"/>
              <a:t>IPMteam</a:t>
            </a:r>
            <a:endParaRPr lang="nl-NL" sz="800" dirty="0"/>
          </a:p>
          <a:p>
            <a:pPr defTabSz="914185">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0BC45C8F-EEC9-491F-81CA-7E2F82F20A8B}" type="slidenum">
              <a:rPr lang="nl-NL" smtClean="0"/>
              <a:t>12</a:t>
            </a:fld>
            <a:endParaRPr lang="nl-NL"/>
          </a:p>
        </p:txBody>
      </p:sp>
    </p:spTree>
    <p:extLst>
      <p:ext uri="{BB962C8B-B14F-4D97-AF65-F5344CB8AC3E}">
        <p14:creationId xmlns:p14="http://schemas.microsoft.com/office/powerpoint/2010/main" val="3741183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Waterschap heeft uitgebreid</a:t>
            </a:r>
            <a:r>
              <a:rPr lang="nl-NL" baseline="0" dirty="0"/>
              <a:t> </a:t>
            </a:r>
            <a:r>
              <a:rPr lang="nl-NL" baseline="0" dirty="0" err="1"/>
              <a:t>PvA</a:t>
            </a:r>
            <a:r>
              <a:rPr lang="nl-NL" baseline="0" dirty="0"/>
              <a:t> opgesteld  </a:t>
            </a:r>
            <a:r>
              <a:rPr lang="nl-NL" baseline="0" dirty="0">
                <a:sym typeface="Wingdings" panose="05000000000000000000" pitchFamily="2" charset="2"/>
              </a:rPr>
              <a:t>  </a:t>
            </a:r>
            <a:r>
              <a:rPr lang="nl-NL" baseline="0" dirty="0"/>
              <a:t>even omhoog houden</a:t>
            </a:r>
          </a:p>
          <a:p>
            <a:r>
              <a:rPr lang="nl-NL" baseline="0" dirty="0" err="1"/>
              <a:t>PvA</a:t>
            </a:r>
            <a:r>
              <a:rPr lang="nl-NL" baseline="0" dirty="0"/>
              <a:t> is basis voor beoordeling door collega-waterschappen en </a:t>
            </a:r>
            <a:r>
              <a:rPr lang="nl-NL" baseline="0" dirty="0" err="1"/>
              <a:t>ProgrammaDirectie</a:t>
            </a:r>
            <a:r>
              <a:rPr lang="nl-NL" baseline="0" dirty="0"/>
              <a:t> HWBP</a:t>
            </a:r>
          </a:p>
          <a:p>
            <a:r>
              <a:rPr lang="nl-NL" baseline="0" dirty="0"/>
              <a:t>Eindresultaat is goedkeuring en toekenning </a:t>
            </a:r>
            <a:r>
              <a:rPr lang="nl-NL" baseline="0" dirty="0" err="1"/>
              <a:t>subisidie</a:t>
            </a:r>
            <a:r>
              <a:rPr lang="nl-NL" baseline="0" dirty="0"/>
              <a:t> voor de Verkenningsfase</a:t>
            </a:r>
          </a:p>
          <a:p>
            <a:endParaRPr lang="nl-NL" baseline="0" dirty="0"/>
          </a:p>
          <a:p>
            <a:r>
              <a:rPr lang="nl-NL" baseline="0" dirty="0"/>
              <a:t>Hoofdlijn aanpak; zie afbeelding, aanstippen waar we nu zijn</a:t>
            </a:r>
          </a:p>
          <a:p>
            <a:endParaRPr lang="nl-NL" dirty="0"/>
          </a:p>
        </p:txBody>
      </p:sp>
      <p:sp>
        <p:nvSpPr>
          <p:cNvPr id="4" name="Tijdelijke aanduiding voor dianummer 3"/>
          <p:cNvSpPr>
            <a:spLocks noGrp="1"/>
          </p:cNvSpPr>
          <p:nvPr>
            <p:ph type="sldNum" sz="quarter" idx="10"/>
          </p:nvPr>
        </p:nvSpPr>
        <p:spPr/>
        <p:txBody>
          <a:bodyPr/>
          <a:lstStyle/>
          <a:p>
            <a:fld id="{577DA877-EE27-4625-AC50-BF76D84C7FAC}" type="slidenum">
              <a:rPr lang="nl-NL" smtClean="0"/>
              <a:t>13</a:t>
            </a:fld>
            <a:endParaRPr lang="nl-NL" dirty="0"/>
          </a:p>
        </p:txBody>
      </p:sp>
    </p:spTree>
    <p:extLst>
      <p:ext uri="{BB962C8B-B14F-4D97-AF65-F5344CB8AC3E}">
        <p14:creationId xmlns:p14="http://schemas.microsoft.com/office/powerpoint/2010/main" val="2160141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door Roel</a:t>
            </a:r>
          </a:p>
        </p:txBody>
      </p:sp>
      <p:sp>
        <p:nvSpPr>
          <p:cNvPr id="4" name="Tijdelijke aanduiding voor dianummer 3"/>
          <p:cNvSpPr>
            <a:spLocks noGrp="1"/>
          </p:cNvSpPr>
          <p:nvPr>
            <p:ph type="sldNum" sz="quarter" idx="10"/>
          </p:nvPr>
        </p:nvSpPr>
        <p:spPr/>
        <p:txBody>
          <a:bodyPr/>
          <a:lstStyle/>
          <a:p>
            <a:fld id="{577DA877-EE27-4625-AC50-BF76D84C7FAC}" type="slidenum">
              <a:rPr lang="nl-NL" smtClean="0"/>
              <a:t>14</a:t>
            </a:fld>
            <a:endParaRPr lang="nl-NL" dirty="0"/>
          </a:p>
        </p:txBody>
      </p:sp>
    </p:spTree>
    <p:extLst>
      <p:ext uri="{BB962C8B-B14F-4D97-AF65-F5344CB8AC3E}">
        <p14:creationId xmlns:p14="http://schemas.microsoft.com/office/powerpoint/2010/main" val="1125062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el 12"/>
          <p:cNvSpPr>
            <a:spLocks noGrp="1"/>
          </p:cNvSpPr>
          <p:nvPr>
            <p:ph type="title"/>
          </p:nvPr>
        </p:nvSpPr>
        <p:spPr>
          <a:xfrm>
            <a:off x="313261" y="205979"/>
            <a:ext cx="6967014" cy="587771"/>
          </a:xfrm>
          <a:prstGeom prst="rect">
            <a:avLst/>
          </a:prstGeom>
        </p:spPr>
        <p:txBody>
          <a:bodyPr anchor="t" anchorCtr="0">
            <a:normAutofit/>
          </a:bodyPr>
          <a:lstStyle>
            <a:lvl1pPr algn="l">
              <a:defRPr sz="4800" b="1" i="1" spc="0">
                <a:solidFill>
                  <a:srgbClr val="562E86"/>
                </a:solidFill>
              </a:defRPr>
            </a:lvl1pPr>
          </a:lstStyle>
          <a:p>
            <a:r>
              <a:rPr lang="nl-NL"/>
              <a:t>Klik om de stijl te bewerken</a:t>
            </a:r>
            <a:endParaRPr lang="nl-NL" dirty="0"/>
          </a:p>
        </p:txBody>
      </p:sp>
      <p:sp>
        <p:nvSpPr>
          <p:cNvPr id="5" name="Tijdelijke aanduiding voor tekst 17"/>
          <p:cNvSpPr>
            <a:spLocks noGrp="1"/>
          </p:cNvSpPr>
          <p:nvPr>
            <p:ph type="body" sz="quarter" idx="10"/>
          </p:nvPr>
        </p:nvSpPr>
        <p:spPr>
          <a:xfrm>
            <a:off x="312739" y="803438"/>
            <a:ext cx="6967537" cy="840581"/>
          </a:xfrm>
          <a:prstGeom prst="rect">
            <a:avLst/>
          </a:prstGeom>
        </p:spPr>
        <p:txBody>
          <a:bodyPr/>
          <a:lstStyle>
            <a:lvl1pPr marL="0" indent="0">
              <a:buFontTx/>
              <a:buNone/>
              <a:defRPr sz="3200" b="0" i="1">
                <a:solidFill>
                  <a:srgbClr val="EC7404"/>
                </a:solidFill>
              </a:defRPr>
            </a:lvl1pPr>
          </a:lstStyle>
          <a:p>
            <a:pPr lvl="0"/>
            <a:r>
              <a:rPr lang="nl-NL"/>
              <a:t>Tekststijl van het model bewerken</a:t>
            </a:r>
          </a:p>
        </p:txBody>
      </p:sp>
    </p:spTree>
    <p:extLst>
      <p:ext uri="{BB962C8B-B14F-4D97-AF65-F5344CB8AC3E}">
        <p14:creationId xmlns:p14="http://schemas.microsoft.com/office/powerpoint/2010/main" val="84717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8"/>
          <p:cNvSpPr>
            <a:spLocks noGrp="1"/>
          </p:cNvSpPr>
          <p:nvPr>
            <p:ph type="title"/>
          </p:nvPr>
        </p:nvSpPr>
        <p:spPr>
          <a:xfrm>
            <a:off x="457200" y="853390"/>
            <a:ext cx="8229600" cy="541036"/>
          </a:xfrm>
          <a:prstGeom prst="rect">
            <a:avLst/>
          </a:prstGeom>
        </p:spPr>
        <p:txBody>
          <a:bodyPr vert="horz" anchor="t"/>
          <a:lstStyle>
            <a:lvl1pPr algn="l">
              <a:lnSpc>
                <a:spcPct val="90000"/>
              </a:lnSpc>
              <a:defRPr sz="4000" b="1" i="1">
                <a:solidFill>
                  <a:srgbClr val="EC7404"/>
                </a:solidFill>
              </a:defRPr>
            </a:lvl1pPr>
          </a:lstStyle>
          <a:p>
            <a:r>
              <a:rPr lang="nl-NL"/>
              <a:t>Klik om de stijl te bewerken</a:t>
            </a:r>
            <a:endParaRPr lang="nl-NL" dirty="0"/>
          </a:p>
        </p:txBody>
      </p:sp>
      <p:sp>
        <p:nvSpPr>
          <p:cNvPr id="8" name="Tijdelijke aanduiding voor tekst 10"/>
          <p:cNvSpPr>
            <a:spLocks noGrp="1"/>
          </p:cNvSpPr>
          <p:nvPr>
            <p:ph type="body" sz="quarter" idx="10"/>
          </p:nvPr>
        </p:nvSpPr>
        <p:spPr>
          <a:xfrm>
            <a:off x="457200" y="1425487"/>
            <a:ext cx="8262800" cy="2919413"/>
          </a:xfrm>
          <a:prstGeom prst="rect">
            <a:avLst/>
          </a:prstGeom>
        </p:spPr>
        <p:txBody>
          <a:bodyPr vert="horz"/>
          <a:lstStyle>
            <a:lvl1pPr marL="0" indent="0">
              <a:lnSpc>
                <a:spcPct val="90000"/>
              </a:lnSpc>
              <a:buNone/>
              <a:defRPr sz="2200" baseline="0">
                <a:solidFill>
                  <a:srgbClr val="562E86"/>
                </a:solidFill>
              </a:defRPr>
            </a:lvl1pPr>
            <a:lvl2pPr marL="457200" indent="0">
              <a:buNone/>
              <a:defRPr sz="2000">
                <a:solidFill>
                  <a:srgbClr val="562E86"/>
                </a:solidFill>
              </a:defRPr>
            </a:lvl2pPr>
            <a:lvl3pPr marL="914400" indent="0">
              <a:buNone/>
              <a:defRPr sz="2000">
                <a:solidFill>
                  <a:srgbClr val="562E86"/>
                </a:solidFill>
              </a:defRPr>
            </a:lvl3pPr>
            <a:lvl4pPr marL="1371600" indent="0">
              <a:buNone/>
              <a:defRPr sz="2000">
                <a:solidFill>
                  <a:srgbClr val="562E86"/>
                </a:solidFill>
              </a:defRPr>
            </a:lvl4pPr>
            <a:lvl5pPr marL="1828800" indent="0">
              <a:buNone/>
              <a:defRPr sz="2000">
                <a:solidFill>
                  <a:srgbClr val="562E86"/>
                </a:solidFill>
              </a:defRPr>
            </a:lvl5pPr>
          </a:lstStyle>
          <a:p>
            <a:pPr lvl="0"/>
            <a:r>
              <a:rPr lang="nl-NL"/>
              <a:t>Tekststijl van het model bewerken</a:t>
            </a:r>
          </a:p>
        </p:txBody>
      </p:sp>
    </p:spTree>
    <p:extLst>
      <p:ext uri="{BB962C8B-B14F-4D97-AF65-F5344CB8AC3E}">
        <p14:creationId xmlns:p14="http://schemas.microsoft.com/office/powerpoint/2010/main" val="965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4072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DECC833-525C-493E-8DE7-02FCFEA8973C}" type="datetimeFigureOut">
              <a:rPr lang="nl-NL" smtClean="0"/>
              <a:t>18-9-2018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BBD7068-076F-4780-9AB7-22A2EA97338B}" type="slidenum">
              <a:rPr lang="nl-NL" smtClean="0"/>
              <a:t>‹nr.›</a:t>
            </a:fld>
            <a:endParaRPr lang="nl-NL"/>
          </a:p>
        </p:txBody>
      </p:sp>
    </p:spTree>
    <p:extLst>
      <p:ext uri="{BB962C8B-B14F-4D97-AF65-F5344CB8AC3E}">
        <p14:creationId xmlns:p14="http://schemas.microsoft.com/office/powerpoint/2010/main" val="31114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001" y="351163"/>
            <a:ext cx="8171999" cy="410788"/>
          </a:xfrm>
        </p:spPr>
        <p:txBody>
          <a:bodyPr lIns="0" tIns="46800" rIns="0" bIns="46800" anchor="ctr" anchorCtr="0"/>
          <a:lstStyle/>
          <a:p>
            <a:r>
              <a:rPr lang="en-US"/>
              <a:t>Click to edit Master title style</a:t>
            </a:r>
            <a:endParaRPr lang="en-GB" dirty="0"/>
          </a:p>
        </p:txBody>
      </p:sp>
      <p:sp>
        <p:nvSpPr>
          <p:cNvPr id="3" name="Content Placeholder 2"/>
          <p:cNvSpPr>
            <a:spLocks noGrp="1"/>
          </p:cNvSpPr>
          <p:nvPr>
            <p:ph idx="1"/>
          </p:nvPr>
        </p:nvSpPr>
        <p:spPr>
          <a:xfrm>
            <a:off x="468000" y="891412"/>
            <a:ext cx="8172566" cy="3866146"/>
          </a:xfrm>
        </p:spPr>
        <p:txBody>
          <a:bodyPr lIns="0" tIns="0" rIns="0" bIns="0">
            <a:normAutofit/>
          </a:bodyPr>
          <a:lstStyle>
            <a:lvl1pPr marL="214398" indent="-214398">
              <a:lnSpc>
                <a:spcPct val="100000"/>
              </a:lnSpc>
              <a:spcBef>
                <a:spcPts val="0"/>
              </a:spcBef>
              <a:spcAft>
                <a:spcPts val="450"/>
              </a:spcAft>
              <a:buClr>
                <a:schemeClr val="accent1"/>
              </a:buClr>
              <a:buFont typeface="Wingdings" panose="05000000000000000000" pitchFamily="2" charset="2"/>
              <a:buChar char="n"/>
              <a:defRPr sz="1200"/>
            </a:lvl1pPr>
            <a:lvl2pPr>
              <a:lnSpc>
                <a:spcPct val="100000"/>
              </a:lnSpc>
              <a:spcBef>
                <a:spcPts val="0"/>
              </a:spcBef>
              <a:spcAft>
                <a:spcPts val="450"/>
              </a:spcAft>
              <a:buClr>
                <a:schemeClr val="accent1"/>
              </a:buClr>
              <a:defRPr sz="1200"/>
            </a:lvl2pPr>
            <a:lvl3pPr>
              <a:lnSpc>
                <a:spcPct val="100000"/>
              </a:lnSpc>
              <a:spcBef>
                <a:spcPts val="0"/>
              </a:spcBef>
              <a:spcAft>
                <a:spcPts val="450"/>
              </a:spcAft>
              <a:buClr>
                <a:schemeClr val="accent1"/>
              </a:buClr>
              <a:defRPr sz="1200"/>
            </a:lvl3pPr>
            <a:lvl4pPr>
              <a:lnSpc>
                <a:spcPct val="100000"/>
              </a:lnSpc>
              <a:spcBef>
                <a:spcPts val="0"/>
              </a:spcBef>
              <a:spcAft>
                <a:spcPts val="450"/>
              </a:spcAft>
              <a:buClr>
                <a:schemeClr val="accent1"/>
              </a:buClr>
              <a:defRPr sz="1200"/>
            </a:lvl4pPr>
            <a:lvl5pPr>
              <a:lnSpc>
                <a:spcPct val="100000"/>
              </a:lnSpc>
              <a:spcBef>
                <a:spcPts val="0"/>
              </a:spcBef>
              <a:spcAft>
                <a:spcPts val="450"/>
              </a:spcAft>
              <a:buClr>
                <a:schemeClr val="accent1"/>
              </a:buCl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dirty="0"/>
          </a:p>
        </p:txBody>
      </p:sp>
    </p:spTree>
    <p:extLst>
      <p:ext uri="{BB962C8B-B14F-4D97-AF65-F5344CB8AC3E}">
        <p14:creationId xmlns:p14="http://schemas.microsoft.com/office/powerpoint/2010/main" val="4187095537"/>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90" r:id="rId1"/>
    <p:sldLayoutId id="2147483989" r:id="rId2"/>
    <p:sldLayoutId id="2147483991" r:id="rId3"/>
    <p:sldLayoutId id="2147483992" r:id="rId4"/>
    <p:sldLayoutId id="2147483993" r:id="rId5"/>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iCnYeYxsjOAhWE5xoKHY55AnYQjRwIBw&amp;url=https://www.voedingonline.nl/page/Nieuws/Bericht/387/Goede-beoordeling-E-learning-modules-VoedingOnline&amp;psig=AFQjCNFwTzw_Mp1BkE7eGbdRiDHB8Be91A&amp;ust=1471526666914271"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738" y="65774"/>
            <a:ext cx="7637656" cy="587375"/>
          </a:xfrm>
        </p:spPr>
        <p:txBody>
          <a:bodyPr>
            <a:normAutofit fontScale="90000"/>
          </a:bodyPr>
          <a:lstStyle/>
          <a:p>
            <a:pPr>
              <a:defRPr/>
            </a:pPr>
            <a:r>
              <a:rPr lang="nl-NL" dirty="0">
                <a:ea typeface="ＭＳ Ｐゴシック" charset="0"/>
              </a:rPr>
              <a:t>Dijkversterking Neder-Betuwe</a:t>
            </a:r>
          </a:p>
        </p:txBody>
      </p:sp>
      <p:sp>
        <p:nvSpPr>
          <p:cNvPr id="2050" name="Tijdelijke aanduiding voor tekst 2"/>
          <p:cNvSpPr>
            <a:spLocks noGrp="1"/>
          </p:cNvSpPr>
          <p:nvPr>
            <p:ph type="body" sz="quarter" idx="10"/>
          </p:nvPr>
        </p:nvSpPr>
        <p:spPr bwMode="auto">
          <a:xfrm>
            <a:off x="312738" y="653149"/>
            <a:ext cx="6967537" cy="84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NL" dirty="0"/>
              <a:t>Bezoek commissie </a:t>
            </a:r>
            <a:r>
              <a:rPr lang="nl-NL" dirty="0" err="1"/>
              <a:t>m.e.r</a:t>
            </a:r>
            <a:r>
              <a:rPr lang="nl-NL" dirty="0"/>
              <a:t>. 12 september 2018</a:t>
            </a: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53" y="1180627"/>
            <a:ext cx="9406002" cy="39628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7170" name="Picture 2" descr="http://sharepoint.wsrl.local/projecten/NeBu/Beeldmateriaal/Dossierdocumenten/Foto’s%20dijktraject%20februari%202016,%20Peter%20Venema/PAV_34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251" y="303499"/>
            <a:ext cx="6847750" cy="457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57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6146" name="Picture 2" descr="http://sharepoint.wsrl.local/projecten/NeBu/Beeldmateriaal/Dossierdocumenten/Foto’s%20dijktraject%20februari%202016,%20Peter%20Venema/PAV_29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57504"/>
            <a:ext cx="6858000" cy="443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476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el 2"/>
          <p:cNvSpPr txBox="1">
            <a:spLocks/>
          </p:cNvSpPr>
          <p:nvPr/>
        </p:nvSpPr>
        <p:spPr>
          <a:xfrm>
            <a:off x="1562872" y="366549"/>
            <a:ext cx="6300788" cy="369094"/>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nl-NL" altLang="nl-NL" sz="3000" b="1" i="1" dirty="0">
              <a:solidFill>
                <a:srgbClr val="EC7404"/>
              </a:solidFill>
            </a:endParaRPr>
          </a:p>
        </p:txBody>
      </p:sp>
      <p:grpSp>
        <p:nvGrpSpPr>
          <p:cNvPr id="21507" name="Papier 37"/>
          <p:cNvGrpSpPr>
            <a:grpSpLocks/>
          </p:cNvGrpSpPr>
          <p:nvPr/>
        </p:nvGrpSpPr>
        <p:grpSpPr bwMode="auto">
          <a:xfrm>
            <a:off x="2073220" y="1177614"/>
            <a:ext cx="4949429" cy="2864644"/>
            <a:chOff x="0" y="0"/>
            <a:chExt cx="6598285" cy="3820079"/>
          </a:xfrm>
        </p:grpSpPr>
        <p:sp>
          <p:nvSpPr>
            <p:cNvPr id="21521" name="Rechthoek 5"/>
            <p:cNvSpPr>
              <a:spLocks noChangeArrowheads="1"/>
            </p:cNvSpPr>
            <p:nvPr/>
          </p:nvSpPr>
          <p:spPr bwMode="auto">
            <a:xfrm>
              <a:off x="0" y="0"/>
              <a:ext cx="6598285" cy="335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7" name="PIJL-RECHTS 6"/>
            <p:cNvSpPr/>
            <p:nvPr/>
          </p:nvSpPr>
          <p:spPr>
            <a:xfrm>
              <a:off x="2057103" y="123843"/>
              <a:ext cx="4363408" cy="1390852"/>
            </a:xfrm>
            <a:prstGeom prst="rightArrow">
              <a:avLst/>
            </a:prstGeom>
            <a:solidFill>
              <a:srgbClr val="4F81BD">
                <a:lumMod val="40000"/>
                <a:lumOff val="60000"/>
              </a:srgbClr>
            </a:solidFill>
            <a:ln w="25400" cap="flat" cmpd="sng" algn="ctr">
              <a:noFill/>
              <a:prstDash val="solid"/>
            </a:ln>
            <a:effectLst/>
          </p:spPr>
          <p:txBody>
            <a:bodyPr anchor="ctr"/>
            <a:lstStyle/>
            <a:p>
              <a:pPr fontAlgn="auto">
                <a:spcBef>
                  <a:spcPts val="0"/>
                </a:spcBef>
                <a:spcAft>
                  <a:spcPts val="0"/>
                </a:spcAft>
                <a:defRPr/>
              </a:pPr>
              <a:endParaRPr lang="nl-NL" sz="1350" kern="0">
                <a:solidFill>
                  <a:sysClr val="windowText" lastClr="000000"/>
                </a:solidFill>
              </a:endParaRPr>
            </a:p>
          </p:txBody>
        </p:sp>
        <p:sp>
          <p:nvSpPr>
            <p:cNvPr id="14" name="Tekstvak 28"/>
            <p:cNvSpPr txBox="1"/>
            <p:nvPr/>
          </p:nvSpPr>
          <p:spPr>
            <a:xfrm>
              <a:off x="4704670" y="3038916"/>
              <a:ext cx="333327" cy="362002"/>
            </a:xfrm>
            <a:prstGeom prst="rect">
              <a:avLst/>
            </a:prstGeom>
            <a:noFill/>
            <a:ln w="25400" cap="flat" cmpd="sng" algn="ctr">
              <a:noFill/>
              <a:prstDash val="solid"/>
            </a:ln>
            <a:effectLst/>
          </p:spPr>
          <p:txBody>
            <a:bodyPr/>
            <a:lstStyle/>
            <a:p>
              <a:pPr fontAlgn="auto">
                <a:lnSpc>
                  <a:spcPct val="115000"/>
                </a:lnSpc>
                <a:spcBef>
                  <a:spcPts val="0"/>
                </a:spcBef>
                <a:spcAft>
                  <a:spcPts val="750"/>
                </a:spcAft>
                <a:defRPr/>
              </a:pPr>
              <a:endParaRPr lang="nl-NL" sz="825" kern="0" dirty="0">
                <a:solidFill>
                  <a:sysClr val="windowText" lastClr="000000"/>
                </a:solidFill>
                <a:latin typeface="Calibri"/>
                <a:ea typeface="Calibri"/>
                <a:cs typeface="Times New Roman"/>
              </a:endParaRPr>
            </a:p>
          </p:txBody>
        </p:sp>
        <p:sp>
          <p:nvSpPr>
            <p:cNvPr id="17" name="Tekstvak 31"/>
            <p:cNvSpPr txBox="1"/>
            <p:nvPr/>
          </p:nvSpPr>
          <p:spPr>
            <a:xfrm>
              <a:off x="2238052" y="1503581"/>
              <a:ext cx="1361878" cy="523951"/>
            </a:xfrm>
            <a:prstGeom prst="rect">
              <a:avLst/>
            </a:prstGeom>
            <a:noFill/>
            <a:ln w="25400" cap="flat" cmpd="sng" algn="ctr">
              <a:noFill/>
              <a:prstDash val="solid"/>
            </a:ln>
            <a:effectLst/>
          </p:spPr>
          <p:txBody>
            <a:bodyPr/>
            <a:lstStyle/>
            <a:p>
              <a:pPr algn="r" fontAlgn="auto">
                <a:lnSpc>
                  <a:spcPct val="115000"/>
                </a:lnSpc>
                <a:spcBef>
                  <a:spcPts val="0"/>
                </a:spcBef>
                <a:spcAft>
                  <a:spcPts val="750"/>
                </a:spcAft>
                <a:defRPr/>
              </a:pPr>
              <a:r>
                <a:rPr lang="nl-NL" sz="675" kern="0" dirty="0">
                  <a:solidFill>
                    <a:sysClr val="windowText" lastClr="000000"/>
                  </a:solidFill>
                  <a:latin typeface="Arial"/>
                  <a:ea typeface="Calibri"/>
                  <a:cs typeface="Times New Roman"/>
                </a:rPr>
                <a:t>Voorkeursalternatief</a:t>
              </a:r>
              <a:endParaRPr lang="nl-NL" sz="825" kern="0" dirty="0">
                <a:solidFill>
                  <a:sysClr val="windowText" lastClr="000000"/>
                </a:solidFill>
                <a:latin typeface="Calibri"/>
                <a:ea typeface="Calibri"/>
                <a:cs typeface="Times New Roman"/>
              </a:endParaRPr>
            </a:p>
            <a:p>
              <a:pPr algn="r" fontAlgn="auto">
                <a:lnSpc>
                  <a:spcPct val="115000"/>
                </a:lnSpc>
                <a:spcBef>
                  <a:spcPts val="0"/>
                </a:spcBef>
                <a:spcAft>
                  <a:spcPts val="750"/>
                </a:spcAft>
                <a:defRPr/>
              </a:pPr>
              <a:endParaRPr lang="nl-NL" sz="825" kern="0" dirty="0">
                <a:solidFill>
                  <a:sysClr val="windowText" lastClr="000000"/>
                </a:solidFill>
                <a:latin typeface="Calibri"/>
                <a:ea typeface="Calibri"/>
                <a:cs typeface="Times New Roman"/>
              </a:endParaRPr>
            </a:p>
            <a:p>
              <a:pPr fontAlgn="auto">
                <a:lnSpc>
                  <a:spcPct val="115000"/>
                </a:lnSpc>
                <a:spcBef>
                  <a:spcPts val="0"/>
                </a:spcBef>
                <a:spcAft>
                  <a:spcPts val="750"/>
                </a:spcAft>
                <a:defRPr/>
              </a:pPr>
              <a:r>
                <a:rPr lang="nl-NL" sz="750" kern="0" dirty="0">
                  <a:solidFill>
                    <a:sysClr val="windowText" lastClr="000000"/>
                  </a:solidFill>
                  <a:latin typeface="Arial"/>
                  <a:ea typeface="Calibri"/>
                  <a:cs typeface="Times New Roman"/>
                </a:rPr>
                <a:t> </a:t>
              </a:r>
              <a:endParaRPr lang="nl-NL" sz="825" kern="0" dirty="0">
                <a:solidFill>
                  <a:sysClr val="windowText" lastClr="000000"/>
                </a:solidFill>
                <a:latin typeface="Calibri"/>
                <a:ea typeface="Calibri"/>
                <a:cs typeface="Times New Roman"/>
              </a:endParaRPr>
            </a:p>
          </p:txBody>
        </p:sp>
        <p:sp>
          <p:nvSpPr>
            <p:cNvPr id="18" name="Tekstvak 229"/>
            <p:cNvSpPr txBox="1"/>
            <p:nvPr/>
          </p:nvSpPr>
          <p:spPr>
            <a:xfrm>
              <a:off x="3666595" y="1503581"/>
              <a:ext cx="1371402" cy="727180"/>
            </a:xfrm>
            <a:prstGeom prst="rect">
              <a:avLst/>
            </a:prstGeom>
            <a:noFill/>
            <a:ln w="25400" cap="flat" cmpd="sng" algn="ctr">
              <a:noFill/>
              <a:prstDash val="solid"/>
            </a:ln>
            <a:effectLst/>
          </p:spPr>
          <p:txBody>
            <a:bodyPr/>
            <a:lstStyle/>
            <a:p>
              <a:pPr algn="r" fontAlgn="auto">
                <a:lnSpc>
                  <a:spcPct val="115000"/>
                </a:lnSpc>
                <a:spcBef>
                  <a:spcPts val="0"/>
                </a:spcBef>
                <a:spcAft>
                  <a:spcPts val="750"/>
                </a:spcAft>
                <a:defRPr/>
              </a:pPr>
              <a:r>
                <a:rPr lang="nl-NL" sz="675" kern="0" dirty="0">
                  <a:solidFill>
                    <a:sysClr val="windowText" lastClr="000000"/>
                  </a:solidFill>
                  <a:latin typeface="Arial"/>
                  <a:ea typeface="Calibri"/>
                  <a:cs typeface="Times New Roman"/>
                </a:rPr>
                <a:t>Projectplan Uitvoeringsbesluiten MER</a:t>
              </a:r>
              <a:endParaRPr lang="nl-NL" sz="825" kern="0" dirty="0">
                <a:solidFill>
                  <a:sysClr val="windowText" lastClr="000000"/>
                </a:solidFill>
                <a:latin typeface="Calibri"/>
                <a:ea typeface="Calibri"/>
                <a:cs typeface="Times New Roman"/>
              </a:endParaRPr>
            </a:p>
          </p:txBody>
        </p:sp>
        <p:sp>
          <p:nvSpPr>
            <p:cNvPr id="20" name="Afgeronde rechthoek 19"/>
            <p:cNvSpPr/>
            <p:nvPr/>
          </p:nvSpPr>
          <p:spPr>
            <a:xfrm>
              <a:off x="2238052" y="562057"/>
              <a:ext cx="1304737" cy="523951"/>
            </a:xfrm>
            <a:prstGeom prst="roundRect">
              <a:avLst/>
            </a:prstGeom>
            <a:solidFill>
              <a:srgbClr val="1F497D"/>
            </a:solidFill>
            <a:ln w="25400" cap="flat" cmpd="sng" algn="ctr">
              <a:solidFill>
                <a:sysClr val="window" lastClr="FFFFFF"/>
              </a:solidFill>
              <a:prstDash val="solid"/>
            </a:ln>
            <a:effectLst/>
          </p:spPr>
          <p:txBody>
            <a:bodyPr anchor="ctr"/>
            <a:lstStyle/>
            <a:p>
              <a:pPr algn="ctr" fontAlgn="auto">
                <a:lnSpc>
                  <a:spcPct val="115000"/>
                </a:lnSpc>
                <a:spcBef>
                  <a:spcPts val="0"/>
                </a:spcBef>
                <a:spcAft>
                  <a:spcPts val="750"/>
                </a:spcAft>
                <a:defRPr/>
              </a:pPr>
              <a:r>
                <a:rPr lang="nl-NL" sz="825" b="1" kern="0" dirty="0">
                  <a:solidFill>
                    <a:schemeClr val="bg1"/>
                  </a:solidFill>
                  <a:latin typeface="Arial"/>
                  <a:ea typeface="Calibri"/>
                  <a:cs typeface="Times New Roman"/>
                </a:rPr>
                <a:t>Verkenning</a:t>
              </a:r>
              <a:endParaRPr lang="nl-NL" sz="825" kern="0" dirty="0">
                <a:solidFill>
                  <a:schemeClr val="bg1"/>
                </a:solidFill>
                <a:latin typeface="Calibri"/>
                <a:ea typeface="Calibri"/>
                <a:cs typeface="Times New Roman"/>
              </a:endParaRPr>
            </a:p>
          </p:txBody>
        </p:sp>
        <p:sp>
          <p:nvSpPr>
            <p:cNvPr id="21" name="Afgeronde rechthoek 20"/>
            <p:cNvSpPr/>
            <p:nvPr/>
          </p:nvSpPr>
          <p:spPr>
            <a:xfrm>
              <a:off x="3666595" y="571583"/>
              <a:ext cx="1304737" cy="523951"/>
            </a:xfrm>
            <a:prstGeom prst="roundRect">
              <a:avLst/>
            </a:prstGeom>
            <a:solidFill>
              <a:srgbClr val="1F497D"/>
            </a:solidFill>
            <a:ln w="25400" cap="flat" cmpd="sng" algn="ctr">
              <a:solidFill>
                <a:sysClr val="window" lastClr="FFFFFF"/>
              </a:solidFill>
              <a:prstDash val="solid"/>
            </a:ln>
            <a:effectLst/>
          </p:spPr>
          <p:txBody>
            <a:bodyPr anchor="ctr"/>
            <a:lstStyle/>
            <a:p>
              <a:pPr algn="ctr" fontAlgn="auto">
                <a:lnSpc>
                  <a:spcPct val="115000"/>
                </a:lnSpc>
                <a:spcBef>
                  <a:spcPts val="0"/>
                </a:spcBef>
                <a:spcAft>
                  <a:spcPts val="750"/>
                </a:spcAft>
                <a:defRPr/>
              </a:pPr>
              <a:r>
                <a:rPr lang="nl-NL" sz="825" b="1" kern="0" dirty="0">
                  <a:solidFill>
                    <a:schemeClr val="bg1"/>
                  </a:solidFill>
                  <a:latin typeface="Arial"/>
                  <a:ea typeface="Calibri"/>
                  <a:cs typeface="Times New Roman"/>
                </a:rPr>
                <a:t>Planuitwerking</a:t>
              </a:r>
              <a:endParaRPr lang="nl-NL" sz="825" kern="0" dirty="0">
                <a:solidFill>
                  <a:schemeClr val="bg1"/>
                </a:solidFill>
                <a:latin typeface="Calibri"/>
                <a:ea typeface="Calibri"/>
                <a:cs typeface="Times New Roman"/>
              </a:endParaRPr>
            </a:p>
          </p:txBody>
        </p:sp>
        <p:sp>
          <p:nvSpPr>
            <p:cNvPr id="22" name="Afgeronde rechthoek 21"/>
            <p:cNvSpPr/>
            <p:nvPr/>
          </p:nvSpPr>
          <p:spPr>
            <a:xfrm>
              <a:off x="5104663" y="562057"/>
              <a:ext cx="1306324" cy="523951"/>
            </a:xfrm>
            <a:prstGeom prst="roundRect">
              <a:avLst/>
            </a:prstGeom>
            <a:solidFill>
              <a:srgbClr val="1F497D"/>
            </a:solidFill>
            <a:ln w="25400" cap="flat" cmpd="sng" algn="ctr">
              <a:solidFill>
                <a:sysClr val="window" lastClr="FFFFFF"/>
              </a:solidFill>
              <a:prstDash val="solid"/>
            </a:ln>
            <a:effectLst/>
          </p:spPr>
          <p:txBody>
            <a:bodyPr anchor="ctr"/>
            <a:lstStyle/>
            <a:p>
              <a:pPr algn="ctr" fontAlgn="auto">
                <a:lnSpc>
                  <a:spcPct val="115000"/>
                </a:lnSpc>
                <a:spcBef>
                  <a:spcPts val="0"/>
                </a:spcBef>
                <a:spcAft>
                  <a:spcPts val="750"/>
                </a:spcAft>
                <a:defRPr/>
              </a:pPr>
              <a:r>
                <a:rPr lang="nl-NL" sz="825" b="1" kern="0" dirty="0">
                  <a:solidFill>
                    <a:schemeClr val="bg1"/>
                  </a:solidFill>
                  <a:latin typeface="Arial"/>
                  <a:ea typeface="Calibri"/>
                  <a:cs typeface="Times New Roman"/>
                </a:rPr>
                <a:t>Realisatie</a:t>
              </a:r>
              <a:endParaRPr lang="nl-NL" sz="825" kern="0" dirty="0">
                <a:solidFill>
                  <a:schemeClr val="bg1"/>
                </a:solidFill>
                <a:latin typeface="Calibri"/>
                <a:ea typeface="Calibri"/>
                <a:cs typeface="Times New Roman"/>
              </a:endParaRPr>
            </a:p>
          </p:txBody>
        </p:sp>
        <p:sp>
          <p:nvSpPr>
            <p:cNvPr id="23" name="Tekstvak 246"/>
            <p:cNvSpPr txBox="1"/>
            <p:nvPr/>
          </p:nvSpPr>
          <p:spPr>
            <a:xfrm>
              <a:off x="2326939" y="2451456"/>
              <a:ext cx="1272991" cy="462030"/>
            </a:xfrm>
            <a:prstGeom prst="rect">
              <a:avLst/>
            </a:prstGeom>
            <a:noFill/>
            <a:ln w="25400" cap="flat" cmpd="sng" algn="ctr">
              <a:noFill/>
              <a:prstDash val="solid"/>
            </a:ln>
            <a:effectLst/>
          </p:spPr>
          <p:txBody>
            <a:bodyPr/>
            <a:lstStyle/>
            <a:p>
              <a:pPr algn="r" fontAlgn="auto">
                <a:lnSpc>
                  <a:spcPct val="115000"/>
                </a:lnSpc>
                <a:spcBef>
                  <a:spcPts val="0"/>
                </a:spcBef>
                <a:spcAft>
                  <a:spcPts val="750"/>
                </a:spcAft>
                <a:defRPr/>
              </a:pPr>
              <a:r>
                <a:rPr lang="nl-NL" sz="675" kern="0">
                  <a:solidFill>
                    <a:sysClr val="windowText" lastClr="000000"/>
                  </a:solidFill>
                  <a:latin typeface="Arial"/>
                  <a:ea typeface="Calibri"/>
                  <a:cs typeface="Times New Roman"/>
                </a:rPr>
                <a:t>Voorkeursbeslissing</a:t>
              </a:r>
              <a:endParaRPr lang="nl-NL" sz="825" kern="0">
                <a:solidFill>
                  <a:sysClr val="windowText" lastClr="000000"/>
                </a:solidFill>
                <a:latin typeface="Calibri"/>
                <a:ea typeface="Calibri"/>
                <a:cs typeface="Times New Roman"/>
              </a:endParaRPr>
            </a:p>
          </p:txBody>
        </p:sp>
        <p:sp>
          <p:nvSpPr>
            <p:cNvPr id="24" name="Tekstvak 247"/>
            <p:cNvSpPr txBox="1"/>
            <p:nvPr/>
          </p:nvSpPr>
          <p:spPr>
            <a:xfrm>
              <a:off x="3866592" y="2448280"/>
              <a:ext cx="1142835" cy="323897"/>
            </a:xfrm>
            <a:prstGeom prst="rect">
              <a:avLst/>
            </a:prstGeom>
            <a:noFill/>
            <a:ln w="25400" cap="flat" cmpd="sng" algn="ctr">
              <a:noFill/>
              <a:prstDash val="solid"/>
            </a:ln>
            <a:effectLst/>
          </p:spPr>
          <p:txBody>
            <a:bodyPr/>
            <a:lstStyle/>
            <a:p>
              <a:pPr algn="r" fontAlgn="auto">
                <a:lnSpc>
                  <a:spcPct val="115000"/>
                </a:lnSpc>
                <a:spcBef>
                  <a:spcPts val="0"/>
                </a:spcBef>
                <a:spcAft>
                  <a:spcPts val="750"/>
                </a:spcAft>
                <a:defRPr/>
              </a:pPr>
              <a:r>
                <a:rPr lang="nl-NL" sz="675" kern="0">
                  <a:solidFill>
                    <a:sysClr val="windowText" lastClr="000000"/>
                  </a:solidFill>
                  <a:latin typeface="Arial"/>
                  <a:ea typeface="Calibri"/>
                  <a:cs typeface="Times New Roman"/>
                </a:rPr>
                <a:t>Projectbeslissing</a:t>
              </a:r>
              <a:endParaRPr lang="nl-NL" sz="825" kern="0">
                <a:solidFill>
                  <a:sysClr val="windowText" lastClr="000000"/>
                </a:solidFill>
                <a:latin typeface="Calibri"/>
                <a:ea typeface="Calibri"/>
                <a:cs typeface="Times New Roman"/>
              </a:endParaRPr>
            </a:p>
          </p:txBody>
        </p:sp>
        <p:cxnSp>
          <p:nvCxnSpPr>
            <p:cNvPr id="21540" name="Rechte verbindingslijn 24"/>
            <p:cNvCxnSpPr>
              <a:cxnSpLocks noChangeShapeType="1"/>
            </p:cNvCxnSpPr>
            <p:nvPr/>
          </p:nvCxnSpPr>
          <p:spPr bwMode="auto">
            <a:xfrm>
              <a:off x="2238374" y="824074"/>
              <a:ext cx="4764" cy="2214401"/>
            </a:xfrm>
            <a:prstGeom prst="line">
              <a:avLst/>
            </a:prstGeom>
            <a:noFill/>
            <a:ln w="28575" algn="ctr">
              <a:solidFill>
                <a:srgbClr val="F79646"/>
              </a:solidFill>
              <a:round/>
              <a:headEnd/>
              <a:tailEnd/>
            </a:ln>
            <a:extLst>
              <a:ext uri="{909E8E84-426E-40DD-AFC4-6F175D3DCCD1}">
                <a14:hiddenFill xmlns:a14="http://schemas.microsoft.com/office/drawing/2010/main">
                  <a:noFill/>
                </a14:hiddenFill>
              </a:ext>
            </a:extLst>
          </p:spPr>
        </p:cxnSp>
        <p:cxnSp>
          <p:nvCxnSpPr>
            <p:cNvPr id="21541" name="Rechte verbindingslijn 25"/>
            <p:cNvCxnSpPr>
              <a:cxnSpLocks noChangeShapeType="1"/>
            </p:cNvCxnSpPr>
            <p:nvPr/>
          </p:nvCxnSpPr>
          <p:spPr bwMode="auto">
            <a:xfrm flipH="1">
              <a:off x="3600451" y="904875"/>
              <a:ext cx="126" cy="2333113"/>
            </a:xfrm>
            <a:prstGeom prst="line">
              <a:avLst/>
            </a:prstGeom>
            <a:noFill/>
            <a:ln w="28575" algn="ctr">
              <a:solidFill>
                <a:srgbClr val="F79646"/>
              </a:solidFill>
              <a:round/>
              <a:headEnd/>
              <a:tailEnd/>
            </a:ln>
            <a:extLst>
              <a:ext uri="{909E8E84-426E-40DD-AFC4-6F175D3DCCD1}">
                <a14:hiddenFill xmlns:a14="http://schemas.microsoft.com/office/drawing/2010/main">
                  <a:noFill/>
                </a14:hiddenFill>
              </a:ext>
            </a:extLst>
          </p:spPr>
        </p:cxnSp>
        <p:cxnSp>
          <p:nvCxnSpPr>
            <p:cNvPr id="21542" name="Rechte verbindingslijn 26"/>
            <p:cNvCxnSpPr>
              <a:cxnSpLocks noChangeShapeType="1"/>
            </p:cNvCxnSpPr>
            <p:nvPr/>
          </p:nvCxnSpPr>
          <p:spPr bwMode="auto">
            <a:xfrm>
              <a:off x="5038723" y="904875"/>
              <a:ext cx="0" cy="2333120"/>
            </a:xfrm>
            <a:prstGeom prst="line">
              <a:avLst/>
            </a:prstGeom>
            <a:noFill/>
            <a:ln w="28575" algn="ctr">
              <a:solidFill>
                <a:srgbClr val="F79646"/>
              </a:solidFill>
              <a:round/>
              <a:headEnd/>
              <a:tailEnd/>
            </a:ln>
            <a:extLst>
              <a:ext uri="{909E8E84-426E-40DD-AFC4-6F175D3DCCD1}">
                <a14:hiddenFill xmlns:a14="http://schemas.microsoft.com/office/drawing/2010/main">
                  <a:noFill/>
                </a14:hiddenFill>
              </a:ext>
            </a:extLst>
          </p:spPr>
        </p:cxnSp>
        <p:cxnSp>
          <p:nvCxnSpPr>
            <p:cNvPr id="21543" name="Rechte verbindingslijn 27"/>
            <p:cNvCxnSpPr>
              <a:cxnSpLocks noChangeShapeType="1"/>
            </p:cNvCxnSpPr>
            <p:nvPr/>
          </p:nvCxnSpPr>
          <p:spPr bwMode="auto">
            <a:xfrm flipH="1">
              <a:off x="6396066" y="824074"/>
              <a:ext cx="14258" cy="2214401"/>
            </a:xfrm>
            <a:prstGeom prst="line">
              <a:avLst/>
            </a:prstGeom>
            <a:noFill/>
            <a:ln w="28575" algn="ctr">
              <a:solidFill>
                <a:srgbClr val="F79646"/>
              </a:solidFill>
              <a:round/>
              <a:headEnd/>
              <a:tailEnd/>
            </a:ln>
            <a:extLst>
              <a:ext uri="{909E8E84-426E-40DD-AFC4-6F175D3DCCD1}">
                <a14:hiddenFill xmlns:a14="http://schemas.microsoft.com/office/drawing/2010/main">
                  <a:noFill/>
                </a14:hiddenFill>
              </a:ext>
            </a:extLst>
          </p:spPr>
        </p:cxnSp>
        <p:sp>
          <p:nvSpPr>
            <p:cNvPr id="29" name="Tekstvak 252"/>
            <p:cNvSpPr txBox="1"/>
            <p:nvPr/>
          </p:nvSpPr>
          <p:spPr>
            <a:xfrm>
              <a:off x="2057103" y="3237382"/>
              <a:ext cx="1257118" cy="582697"/>
            </a:xfrm>
            <a:prstGeom prst="rect">
              <a:avLst/>
            </a:prstGeom>
            <a:noFill/>
            <a:ln w="25400" cap="flat" cmpd="sng" algn="ctr">
              <a:noFill/>
              <a:prstDash val="solid"/>
            </a:ln>
            <a:effectLst/>
          </p:spPr>
          <p:txBody>
            <a:bodyPr/>
            <a:lstStyle/>
            <a:p>
              <a:pPr fontAlgn="auto">
                <a:lnSpc>
                  <a:spcPct val="115000"/>
                </a:lnSpc>
                <a:spcBef>
                  <a:spcPts val="0"/>
                </a:spcBef>
                <a:spcAft>
                  <a:spcPts val="750"/>
                </a:spcAft>
                <a:defRPr/>
              </a:pPr>
              <a:r>
                <a:rPr lang="nl-NL" sz="675" kern="0" dirty="0">
                  <a:solidFill>
                    <a:sysClr val="windowText" lastClr="000000"/>
                  </a:solidFill>
                  <a:latin typeface="Arial"/>
                  <a:ea typeface="Calibri"/>
                  <a:cs typeface="Times New Roman"/>
                </a:rPr>
                <a:t>Subsidiebeschikking Verkenning</a:t>
              </a:r>
              <a:endParaRPr lang="nl-NL" sz="825" kern="0" dirty="0">
                <a:solidFill>
                  <a:sysClr val="windowText" lastClr="000000"/>
                </a:solidFill>
                <a:latin typeface="Calibri"/>
                <a:ea typeface="Calibri"/>
                <a:cs typeface="Times New Roman"/>
              </a:endParaRPr>
            </a:p>
          </p:txBody>
        </p:sp>
        <p:sp>
          <p:nvSpPr>
            <p:cNvPr id="30" name="Tekstvak 253"/>
            <p:cNvSpPr txBox="1"/>
            <p:nvPr/>
          </p:nvSpPr>
          <p:spPr>
            <a:xfrm>
              <a:off x="3580883" y="3238970"/>
              <a:ext cx="1257118" cy="581109"/>
            </a:xfrm>
            <a:prstGeom prst="rect">
              <a:avLst/>
            </a:prstGeom>
            <a:noFill/>
            <a:ln w="25400" cap="flat" cmpd="sng" algn="ctr">
              <a:noFill/>
              <a:prstDash val="solid"/>
            </a:ln>
            <a:effectLst/>
          </p:spPr>
          <p:txBody>
            <a:bodyPr/>
            <a:lstStyle/>
            <a:p>
              <a:pPr fontAlgn="auto">
                <a:lnSpc>
                  <a:spcPct val="115000"/>
                </a:lnSpc>
                <a:spcBef>
                  <a:spcPts val="0"/>
                </a:spcBef>
                <a:spcAft>
                  <a:spcPts val="750"/>
                </a:spcAft>
                <a:defRPr/>
              </a:pPr>
              <a:r>
                <a:rPr lang="nl-NL" sz="675" kern="0">
                  <a:solidFill>
                    <a:sysClr val="windowText" lastClr="000000"/>
                  </a:solidFill>
                  <a:latin typeface="Arial"/>
                  <a:ea typeface="Calibri"/>
                  <a:cs typeface="Times New Roman"/>
                </a:rPr>
                <a:t>Subsidiebeschikking Planuitwerking</a:t>
              </a:r>
              <a:endParaRPr lang="nl-NL" sz="825" kern="0">
                <a:solidFill>
                  <a:sysClr val="windowText" lastClr="000000"/>
                </a:solidFill>
                <a:latin typeface="Calibri"/>
                <a:ea typeface="Calibri"/>
                <a:cs typeface="Times New Roman"/>
              </a:endParaRPr>
            </a:p>
          </p:txBody>
        </p:sp>
        <p:sp>
          <p:nvSpPr>
            <p:cNvPr id="31" name="Tekstvak 254"/>
            <p:cNvSpPr txBox="1"/>
            <p:nvPr/>
          </p:nvSpPr>
          <p:spPr>
            <a:xfrm>
              <a:off x="4961808" y="3218330"/>
              <a:ext cx="1258706" cy="581109"/>
            </a:xfrm>
            <a:prstGeom prst="rect">
              <a:avLst/>
            </a:prstGeom>
            <a:noFill/>
            <a:ln w="25400" cap="flat" cmpd="sng" algn="ctr">
              <a:noFill/>
              <a:prstDash val="solid"/>
            </a:ln>
            <a:effectLst/>
          </p:spPr>
          <p:txBody>
            <a:bodyPr/>
            <a:lstStyle/>
            <a:p>
              <a:pPr fontAlgn="auto">
                <a:lnSpc>
                  <a:spcPct val="115000"/>
                </a:lnSpc>
                <a:spcBef>
                  <a:spcPts val="0"/>
                </a:spcBef>
                <a:spcAft>
                  <a:spcPts val="750"/>
                </a:spcAft>
                <a:defRPr/>
              </a:pPr>
              <a:r>
                <a:rPr lang="nl-NL" sz="675" kern="0" dirty="0">
                  <a:solidFill>
                    <a:sysClr val="windowText" lastClr="000000"/>
                  </a:solidFill>
                  <a:latin typeface="Arial"/>
                  <a:ea typeface="Calibri"/>
                  <a:cs typeface="Times New Roman"/>
                </a:rPr>
                <a:t>Subsidiebeschikking Realisatie</a:t>
              </a:r>
              <a:endParaRPr lang="nl-NL" sz="825" kern="0" dirty="0">
                <a:solidFill>
                  <a:sysClr val="windowText" lastClr="000000"/>
                </a:solidFill>
                <a:latin typeface="Calibri"/>
                <a:ea typeface="Calibri"/>
                <a:cs typeface="Times New Roman"/>
              </a:endParaRPr>
            </a:p>
          </p:txBody>
        </p:sp>
        <p:sp>
          <p:nvSpPr>
            <p:cNvPr id="32" name="PIJL-OMLAAG 31"/>
            <p:cNvSpPr/>
            <p:nvPr/>
          </p:nvSpPr>
          <p:spPr>
            <a:xfrm>
              <a:off x="3209461" y="1032025"/>
              <a:ext cx="314280" cy="349301"/>
            </a:xfrm>
            <a:prstGeom prst="downArrow">
              <a:avLst/>
            </a:prstGeom>
            <a:solidFill>
              <a:sysClr val="window" lastClr="FFFFFF"/>
            </a:solidFill>
            <a:ln w="25400" cap="flat" cmpd="sng" algn="ctr">
              <a:solidFill>
                <a:srgbClr val="4F81BD"/>
              </a:solidFill>
              <a:prstDash val="solid"/>
            </a:ln>
            <a:effectLst/>
          </p:spPr>
          <p:txBody>
            <a:bodyPr anchor="ctr"/>
            <a:lstStyle/>
            <a:p>
              <a:pPr fontAlgn="auto">
                <a:spcBef>
                  <a:spcPts val="0"/>
                </a:spcBef>
                <a:spcAft>
                  <a:spcPts val="0"/>
                </a:spcAft>
                <a:defRPr/>
              </a:pPr>
              <a:endParaRPr lang="nl-NL" sz="1350" kern="0">
                <a:solidFill>
                  <a:sysClr val="windowText" lastClr="000000"/>
                </a:solidFill>
              </a:endParaRPr>
            </a:p>
          </p:txBody>
        </p:sp>
        <p:sp>
          <p:nvSpPr>
            <p:cNvPr id="33" name="PIJL-OMLAAG 32"/>
            <p:cNvSpPr/>
            <p:nvPr/>
          </p:nvSpPr>
          <p:spPr>
            <a:xfrm>
              <a:off x="4618958" y="1028849"/>
              <a:ext cx="361898" cy="352476"/>
            </a:xfrm>
            <a:prstGeom prst="downArrow">
              <a:avLst/>
            </a:prstGeom>
            <a:solidFill>
              <a:sysClr val="window" lastClr="FFFFFF"/>
            </a:solidFill>
            <a:ln w="25400" cap="flat" cmpd="sng" algn="ctr">
              <a:solidFill>
                <a:srgbClr val="4F81BD"/>
              </a:solidFill>
              <a:prstDash val="solid"/>
            </a:ln>
            <a:effectLst/>
          </p:spPr>
          <p:txBody>
            <a:bodyPr anchor="ctr"/>
            <a:lstStyle/>
            <a:p>
              <a:pPr fontAlgn="auto">
                <a:spcBef>
                  <a:spcPts val="0"/>
                </a:spcBef>
                <a:spcAft>
                  <a:spcPts val="0"/>
                </a:spcAft>
                <a:defRPr/>
              </a:pPr>
              <a:endParaRPr lang="nl-NL" sz="1350" kern="0">
                <a:solidFill>
                  <a:sysClr val="windowText" lastClr="000000"/>
                </a:solidFill>
              </a:endParaRPr>
            </a:p>
          </p:txBody>
        </p:sp>
        <p:cxnSp>
          <p:nvCxnSpPr>
            <p:cNvPr id="21549" name="Rechte verbindingslijn 33"/>
            <p:cNvCxnSpPr>
              <a:cxnSpLocks noChangeShapeType="1"/>
            </p:cNvCxnSpPr>
            <p:nvPr/>
          </p:nvCxnSpPr>
          <p:spPr bwMode="auto">
            <a:xfrm>
              <a:off x="2057103" y="2332262"/>
              <a:ext cx="4505019" cy="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21550" name="Rechte verbindingslijn 34"/>
            <p:cNvCxnSpPr>
              <a:cxnSpLocks noChangeShapeType="1"/>
            </p:cNvCxnSpPr>
            <p:nvPr/>
          </p:nvCxnSpPr>
          <p:spPr bwMode="auto">
            <a:xfrm flipV="1">
              <a:off x="2057103" y="2913358"/>
              <a:ext cx="4505019" cy="128"/>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36" name="Tekstvak 35"/>
            <p:cNvSpPr txBox="1"/>
            <p:nvPr/>
          </p:nvSpPr>
          <p:spPr>
            <a:xfrm>
              <a:off x="5037997" y="1503581"/>
              <a:ext cx="1371402" cy="727180"/>
            </a:xfrm>
            <a:prstGeom prst="rect">
              <a:avLst/>
            </a:prstGeom>
            <a:noFill/>
            <a:ln w="25400" cap="flat" cmpd="sng" algn="ctr">
              <a:noFill/>
              <a:prstDash val="solid"/>
            </a:ln>
            <a:effectLst/>
          </p:spPr>
          <p:txBody>
            <a:bodyPr/>
            <a:lstStyle/>
            <a:p>
              <a:pPr algn="r" fontAlgn="auto">
                <a:lnSpc>
                  <a:spcPct val="115000"/>
                </a:lnSpc>
                <a:spcBef>
                  <a:spcPts val="0"/>
                </a:spcBef>
                <a:spcAft>
                  <a:spcPts val="750"/>
                </a:spcAft>
                <a:defRPr/>
              </a:pPr>
              <a:r>
                <a:rPr lang="nl-NL" sz="675" kern="0">
                  <a:solidFill>
                    <a:sysClr val="windowText" lastClr="000000"/>
                  </a:solidFill>
                  <a:latin typeface="Arial"/>
                  <a:ea typeface="Calibri"/>
                  <a:cs typeface="Times New Roman"/>
                </a:rPr>
                <a:t> </a:t>
              </a:r>
              <a:endParaRPr lang="nl-NL" sz="825" kern="0">
                <a:solidFill>
                  <a:sysClr val="windowText" lastClr="000000"/>
                </a:solidFill>
                <a:latin typeface="Calibri"/>
                <a:ea typeface="Calibri"/>
                <a:cs typeface="Times New Roman"/>
              </a:endParaRPr>
            </a:p>
          </p:txBody>
        </p:sp>
        <p:sp>
          <p:nvSpPr>
            <p:cNvPr id="37" name="Tekstvak 36"/>
            <p:cNvSpPr txBox="1"/>
            <p:nvPr/>
          </p:nvSpPr>
          <p:spPr>
            <a:xfrm>
              <a:off x="5037997" y="2451456"/>
              <a:ext cx="1358704" cy="323897"/>
            </a:xfrm>
            <a:prstGeom prst="rect">
              <a:avLst/>
            </a:prstGeom>
            <a:noFill/>
            <a:ln w="25400" cap="flat" cmpd="sng" algn="ctr">
              <a:noFill/>
              <a:prstDash val="solid"/>
            </a:ln>
            <a:effectLst/>
          </p:spPr>
          <p:txBody>
            <a:bodyPr/>
            <a:lstStyle/>
            <a:p>
              <a:pPr algn="r" fontAlgn="auto">
                <a:lnSpc>
                  <a:spcPct val="115000"/>
                </a:lnSpc>
                <a:spcBef>
                  <a:spcPts val="0"/>
                </a:spcBef>
                <a:spcAft>
                  <a:spcPts val="750"/>
                </a:spcAft>
                <a:defRPr/>
              </a:pPr>
              <a:r>
                <a:rPr lang="nl-NL" sz="675" kern="0">
                  <a:solidFill>
                    <a:sysClr val="windowText" lastClr="000000"/>
                  </a:solidFill>
                  <a:latin typeface="Arial"/>
                  <a:ea typeface="Calibri"/>
                  <a:cs typeface="Times New Roman"/>
                </a:rPr>
                <a:t>Opleveringsbeslissing</a:t>
              </a:r>
              <a:endParaRPr lang="nl-NL" sz="825" kern="0">
                <a:solidFill>
                  <a:sysClr val="windowText" lastClr="000000"/>
                </a:solidFill>
                <a:latin typeface="Calibri"/>
                <a:ea typeface="Calibri"/>
                <a:cs typeface="Times New Roman"/>
              </a:endParaRPr>
            </a:p>
          </p:txBody>
        </p:sp>
      </p:grpSp>
      <p:grpSp>
        <p:nvGrpSpPr>
          <p:cNvPr id="6" name="Groep 5"/>
          <p:cNvGrpSpPr/>
          <p:nvPr/>
        </p:nvGrpSpPr>
        <p:grpSpPr>
          <a:xfrm>
            <a:off x="1359714" y="1595524"/>
            <a:ext cx="964406" cy="1871066"/>
            <a:chOff x="96762" y="1595524"/>
            <a:chExt cx="1285875" cy="1871066"/>
          </a:xfrm>
        </p:grpSpPr>
        <p:sp>
          <p:nvSpPr>
            <p:cNvPr id="53" name="Afgeronde rechthoek 52"/>
            <p:cNvSpPr/>
            <p:nvPr/>
          </p:nvSpPr>
          <p:spPr bwMode="auto">
            <a:xfrm>
              <a:off x="96762" y="1595524"/>
              <a:ext cx="1285875" cy="392906"/>
            </a:xfrm>
            <a:prstGeom prst="roundRect">
              <a:avLst/>
            </a:prstGeom>
            <a:noFill/>
            <a:ln w="25400" cap="flat" cmpd="sng" algn="ctr">
              <a:solidFill>
                <a:srgbClr val="4F81BD">
                  <a:shade val="50000"/>
                </a:srgbClr>
              </a:solidFill>
              <a:prstDash val="dash"/>
            </a:ln>
            <a:effectLst/>
          </p:spPr>
          <p:txBody>
            <a:bodyPr anchor="ctr"/>
            <a:lstStyle/>
            <a:p>
              <a:pPr algn="ctr" fontAlgn="auto">
                <a:lnSpc>
                  <a:spcPct val="115000"/>
                </a:lnSpc>
                <a:spcBef>
                  <a:spcPts val="0"/>
                </a:spcBef>
                <a:spcAft>
                  <a:spcPts val="750"/>
                </a:spcAft>
                <a:defRPr/>
              </a:pPr>
              <a:r>
                <a:rPr lang="nl-NL" sz="825" b="1" kern="0" dirty="0">
                  <a:solidFill>
                    <a:srgbClr val="0070C0"/>
                  </a:solidFill>
                  <a:latin typeface="Arial"/>
                  <a:ea typeface="Calibri"/>
                  <a:cs typeface="Times New Roman"/>
                </a:rPr>
                <a:t>Beoordeling</a:t>
              </a:r>
              <a:endParaRPr lang="nl-NL" sz="825" kern="0" dirty="0">
                <a:solidFill>
                  <a:sysClr val="windowText" lastClr="000000"/>
                </a:solidFill>
                <a:latin typeface="Calibri"/>
                <a:ea typeface="Calibri"/>
                <a:cs typeface="Times New Roman"/>
              </a:endParaRPr>
            </a:p>
          </p:txBody>
        </p:sp>
        <p:pic>
          <p:nvPicPr>
            <p:cNvPr id="1026" name="Picture 2" descr="https://www.voedingonline.nl/uploaded/IMAGES/Algemeen/beoordeling.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103" y="2234293"/>
              <a:ext cx="961192" cy="12322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ep 24"/>
          <p:cNvGrpSpPr/>
          <p:nvPr/>
        </p:nvGrpSpPr>
        <p:grpSpPr>
          <a:xfrm>
            <a:off x="2394582" y="1595525"/>
            <a:ext cx="1112879" cy="2412571"/>
            <a:chOff x="1476588" y="1595524"/>
            <a:chExt cx="1483838" cy="2412571"/>
          </a:xfrm>
        </p:grpSpPr>
        <p:sp>
          <p:nvSpPr>
            <p:cNvPr id="52" name="Afgeronde rechthoek 51"/>
            <p:cNvSpPr/>
            <p:nvPr/>
          </p:nvSpPr>
          <p:spPr bwMode="auto">
            <a:xfrm>
              <a:off x="1557698" y="1595524"/>
              <a:ext cx="1285875" cy="392906"/>
            </a:xfrm>
            <a:prstGeom prst="roundRect">
              <a:avLst/>
            </a:prstGeom>
            <a:noFill/>
            <a:ln w="25400" cap="flat" cmpd="sng" algn="ctr">
              <a:solidFill>
                <a:srgbClr val="4F81BD">
                  <a:shade val="50000"/>
                </a:srgbClr>
              </a:solidFill>
              <a:prstDash val="dash"/>
            </a:ln>
            <a:effectLst/>
          </p:spPr>
          <p:txBody>
            <a:bodyPr anchor="ctr"/>
            <a:lstStyle/>
            <a:p>
              <a:pPr algn="ctr" fontAlgn="auto">
                <a:lnSpc>
                  <a:spcPct val="115000"/>
                </a:lnSpc>
                <a:spcBef>
                  <a:spcPts val="0"/>
                </a:spcBef>
                <a:spcAft>
                  <a:spcPts val="750"/>
                </a:spcAft>
                <a:defRPr/>
              </a:pPr>
              <a:r>
                <a:rPr lang="nl-NL" sz="825" b="1" kern="0" dirty="0">
                  <a:solidFill>
                    <a:srgbClr val="0070C0"/>
                  </a:solidFill>
                  <a:latin typeface="Arial"/>
                  <a:ea typeface="Calibri"/>
                  <a:cs typeface="Times New Roman"/>
                </a:rPr>
                <a:t>Programmering</a:t>
              </a:r>
              <a:endParaRPr lang="nl-NL" sz="825" kern="0" dirty="0">
                <a:solidFill>
                  <a:sysClr val="windowText" lastClr="000000"/>
                </a:solidFill>
                <a:latin typeface="Calibri"/>
                <a:ea typeface="Calibri"/>
                <a:cs typeface="Times New Roman"/>
              </a:endParaRPr>
            </a:p>
          </p:txBody>
        </p:sp>
        <p:pic>
          <p:nvPicPr>
            <p:cNvPr id="5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6588" y="2180947"/>
              <a:ext cx="1483838" cy="182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Afgeronde rechthoek 34"/>
          <p:cNvSpPr/>
          <p:nvPr/>
        </p:nvSpPr>
        <p:spPr bwMode="auto">
          <a:xfrm>
            <a:off x="6973457" y="1585075"/>
            <a:ext cx="964406" cy="392906"/>
          </a:xfrm>
          <a:prstGeom prst="roundRect">
            <a:avLst/>
          </a:prstGeom>
          <a:noFill/>
          <a:ln w="25400" cap="flat" cmpd="sng" algn="ctr">
            <a:solidFill>
              <a:srgbClr val="4F81BD">
                <a:shade val="50000"/>
              </a:srgbClr>
            </a:solidFill>
            <a:prstDash val="dash"/>
          </a:ln>
          <a:effectLst/>
        </p:spPr>
        <p:txBody>
          <a:bodyPr anchor="ctr"/>
          <a:lstStyle/>
          <a:p>
            <a:pPr algn="ctr" fontAlgn="auto">
              <a:lnSpc>
                <a:spcPct val="115000"/>
              </a:lnSpc>
              <a:spcBef>
                <a:spcPts val="0"/>
              </a:spcBef>
              <a:spcAft>
                <a:spcPts val="750"/>
              </a:spcAft>
              <a:defRPr/>
            </a:pPr>
            <a:r>
              <a:rPr lang="nl-NL" sz="825" b="1" kern="0" dirty="0">
                <a:solidFill>
                  <a:srgbClr val="0070C0"/>
                </a:solidFill>
                <a:latin typeface="Arial"/>
                <a:ea typeface="Calibri"/>
                <a:cs typeface="Times New Roman"/>
              </a:rPr>
              <a:t>Beheer</a:t>
            </a:r>
            <a:endParaRPr lang="nl-NL" sz="825" kern="0" dirty="0">
              <a:solidFill>
                <a:sysClr val="windowText" lastClr="000000"/>
              </a:solidFill>
              <a:latin typeface="Calibri"/>
              <a:ea typeface="Calibri"/>
              <a:cs typeface="Times New Roman"/>
            </a:endParaRPr>
          </a:p>
        </p:txBody>
      </p:sp>
      <p:sp>
        <p:nvSpPr>
          <p:cNvPr id="34" name="Titel 1"/>
          <p:cNvSpPr txBox="1">
            <a:spLocks/>
          </p:cNvSpPr>
          <p:nvPr/>
        </p:nvSpPr>
        <p:spPr>
          <a:xfrm>
            <a:off x="1367256" y="241510"/>
            <a:ext cx="5380897" cy="728825"/>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nl-NL" sz="1800" b="1" i="1" dirty="0">
              <a:solidFill>
                <a:schemeClr val="accent6">
                  <a:lumMod val="75000"/>
                </a:schemeClr>
              </a:solidFill>
            </a:endParaRPr>
          </a:p>
          <a:p>
            <a:pPr algn="l"/>
            <a:endParaRPr lang="nl-NL" sz="1800" b="1" i="1" dirty="0">
              <a:solidFill>
                <a:schemeClr val="accent6">
                  <a:lumMod val="75000"/>
                </a:schemeClr>
              </a:solidFill>
            </a:endParaRPr>
          </a:p>
          <a:p>
            <a:pPr algn="l"/>
            <a:endParaRPr lang="nl-NL" sz="1800" b="1" i="1" dirty="0">
              <a:solidFill>
                <a:schemeClr val="accent6">
                  <a:lumMod val="75000"/>
                </a:schemeClr>
              </a:solidFill>
            </a:endParaRPr>
          </a:p>
        </p:txBody>
      </p:sp>
      <p:sp>
        <p:nvSpPr>
          <p:cNvPr id="39" name="Titel 1"/>
          <p:cNvSpPr txBox="1">
            <a:spLocks/>
          </p:cNvSpPr>
          <p:nvPr/>
        </p:nvSpPr>
        <p:spPr>
          <a:xfrm>
            <a:off x="-827860" y="328003"/>
            <a:ext cx="8229600" cy="541036"/>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nl-NL" sz="4000" b="1" i="1" dirty="0">
                <a:solidFill>
                  <a:srgbClr val="EC7404"/>
                </a:solidFill>
              </a:rPr>
              <a:t>Project en programmering</a:t>
            </a:r>
          </a:p>
        </p:txBody>
      </p:sp>
    </p:spTree>
    <p:extLst>
      <p:ext uri="{BB962C8B-B14F-4D97-AF65-F5344CB8AC3E}">
        <p14:creationId xmlns:p14="http://schemas.microsoft.com/office/powerpoint/2010/main" val="1424192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1367256" y="241510"/>
            <a:ext cx="5380897" cy="728825"/>
          </a:xfrm>
        </p:spPr>
        <p:txBody>
          <a:bodyPr/>
          <a:lstStyle/>
          <a:p>
            <a:r>
              <a:rPr lang="nl-NL" dirty="0"/>
              <a:t>Het project en planning </a:t>
            </a:r>
            <a:endParaRPr lang="nl-NL" sz="1800" dirty="0"/>
          </a:p>
        </p:txBody>
      </p:sp>
      <p:sp>
        <p:nvSpPr>
          <p:cNvPr id="11" name="Tijdelijke aanduiding voor tekst 1"/>
          <p:cNvSpPr>
            <a:spLocks noGrp="1"/>
          </p:cNvSpPr>
          <p:nvPr>
            <p:ph type="body" sz="quarter" idx="10"/>
          </p:nvPr>
        </p:nvSpPr>
        <p:spPr>
          <a:xfrm>
            <a:off x="457200" y="970335"/>
            <a:ext cx="8262800" cy="3997905"/>
          </a:xfrm>
        </p:spPr>
        <p:txBody>
          <a:bodyPr/>
          <a:lstStyle/>
          <a:p>
            <a:r>
              <a:rPr lang="nl-NL" dirty="0"/>
              <a:t>Verkenningsfase 2016 – 2018</a:t>
            </a:r>
          </a:p>
          <a:p>
            <a:pPr marL="285750" indent="-285750">
              <a:buFont typeface="Arial" panose="020B0604020202020204" pitchFamily="34" charset="0"/>
              <a:buChar char="•"/>
            </a:pPr>
            <a:r>
              <a:rPr lang="nl-NL" sz="1400" dirty="0">
                <a:solidFill>
                  <a:srgbClr val="EC7404"/>
                </a:solidFill>
              </a:rPr>
              <a:t>Veiligheidsanalyse</a:t>
            </a:r>
          </a:p>
          <a:p>
            <a:pPr marL="285750" indent="-285750">
              <a:buFont typeface="Arial" panose="020B0604020202020204" pitchFamily="34" charset="0"/>
              <a:buChar char="•"/>
            </a:pPr>
            <a:r>
              <a:rPr lang="nl-NL" sz="1400" dirty="0">
                <a:solidFill>
                  <a:srgbClr val="EC7404"/>
                </a:solidFill>
              </a:rPr>
              <a:t>Ruimtelijk kwaliteitskader en conditionerende onderzoeken</a:t>
            </a:r>
          </a:p>
          <a:p>
            <a:pPr marL="285750" indent="-285750">
              <a:buFont typeface="Arial" panose="020B0604020202020204" pitchFamily="34" charset="0"/>
              <a:buChar char="•"/>
            </a:pPr>
            <a:r>
              <a:rPr lang="nl-NL" sz="1400" dirty="0">
                <a:solidFill>
                  <a:srgbClr val="EC7404"/>
                </a:solidFill>
              </a:rPr>
              <a:t>Notitie reikwijdte en detailniveau (NRD)</a:t>
            </a:r>
          </a:p>
          <a:p>
            <a:pPr marL="285750" indent="-285750">
              <a:buFont typeface="Arial" panose="020B0604020202020204" pitchFamily="34" charset="0"/>
              <a:buChar char="•"/>
            </a:pPr>
            <a:r>
              <a:rPr lang="nl-NL" sz="1400" dirty="0">
                <a:solidFill>
                  <a:srgbClr val="EC7404"/>
                </a:solidFill>
              </a:rPr>
              <a:t>Ontwerp voorkeursalternatief (VKA)</a:t>
            </a:r>
          </a:p>
          <a:p>
            <a:endParaRPr lang="nl-NL" sz="1400" dirty="0"/>
          </a:p>
          <a:p>
            <a:r>
              <a:rPr lang="nl-NL" dirty="0" err="1"/>
              <a:t>Planuitwerkingsfase</a:t>
            </a:r>
            <a:r>
              <a:rPr lang="nl-NL" dirty="0"/>
              <a:t> 2019 – 2020</a:t>
            </a:r>
          </a:p>
          <a:p>
            <a:pPr marL="285750" indent="-285750">
              <a:buFont typeface="Arial" panose="020B0604020202020204" pitchFamily="34" charset="0"/>
              <a:buChar char="•"/>
            </a:pPr>
            <a:r>
              <a:rPr lang="nl-NL" sz="1400" dirty="0">
                <a:solidFill>
                  <a:srgbClr val="EC7404"/>
                </a:solidFill>
              </a:rPr>
              <a:t>Uitwerking VKA</a:t>
            </a:r>
          </a:p>
          <a:p>
            <a:pPr marL="285750" indent="-285750">
              <a:buFont typeface="Arial" panose="020B0604020202020204" pitchFamily="34" charset="0"/>
              <a:buChar char="•"/>
            </a:pPr>
            <a:r>
              <a:rPr lang="nl-NL" sz="1400" dirty="0">
                <a:solidFill>
                  <a:srgbClr val="EC7404"/>
                </a:solidFill>
              </a:rPr>
              <a:t>Grondverwerving</a:t>
            </a:r>
          </a:p>
          <a:p>
            <a:pPr marL="285750" indent="-285750">
              <a:buFont typeface="Arial" panose="020B0604020202020204" pitchFamily="34" charset="0"/>
              <a:buChar char="•"/>
            </a:pPr>
            <a:r>
              <a:rPr lang="nl-NL" sz="1400" dirty="0">
                <a:solidFill>
                  <a:srgbClr val="EC7404"/>
                </a:solidFill>
              </a:rPr>
              <a:t>Procedure Projectplan Waterwet incl. MER</a:t>
            </a:r>
          </a:p>
          <a:p>
            <a:pPr marL="285750" indent="-285750">
              <a:buFont typeface="Arial" panose="020B0604020202020204" pitchFamily="34" charset="0"/>
              <a:buChar char="•"/>
            </a:pPr>
            <a:r>
              <a:rPr lang="nl-NL" sz="1400" dirty="0">
                <a:solidFill>
                  <a:srgbClr val="EC7404"/>
                </a:solidFill>
              </a:rPr>
              <a:t>Contracteren aannemer</a:t>
            </a:r>
            <a:endParaRPr lang="nl-NL" sz="1600" dirty="0">
              <a:solidFill>
                <a:srgbClr val="EC7404"/>
              </a:solidFill>
            </a:endParaRPr>
          </a:p>
          <a:p>
            <a:endParaRPr lang="nl-NL" sz="1400" dirty="0"/>
          </a:p>
          <a:p>
            <a:r>
              <a:rPr lang="nl-NL" dirty="0"/>
              <a:t>Realisatiefase 2021 – 2023</a:t>
            </a:r>
          </a:p>
          <a:p>
            <a:pPr marL="285750" indent="-285750">
              <a:buFont typeface="Arial" panose="020B0604020202020204" pitchFamily="34" charset="0"/>
              <a:buChar char="•"/>
            </a:pPr>
            <a:r>
              <a:rPr lang="nl-NL" sz="1400" dirty="0">
                <a:solidFill>
                  <a:srgbClr val="EC7404"/>
                </a:solidFill>
              </a:rPr>
              <a:t>Hoogwaterveilig december 2023</a:t>
            </a:r>
          </a:p>
          <a:p>
            <a:pPr marL="285750" indent="-285750">
              <a:buFont typeface="Arial" panose="020B0604020202020204" pitchFamily="34" charset="0"/>
              <a:buChar char="•"/>
            </a:pPr>
            <a:r>
              <a:rPr lang="nl-NL" sz="1400" dirty="0">
                <a:solidFill>
                  <a:srgbClr val="EC7404"/>
                </a:solidFill>
              </a:rPr>
              <a:t>Afronding in 2024</a:t>
            </a:r>
          </a:p>
        </p:txBody>
      </p:sp>
    </p:spTree>
    <p:extLst>
      <p:ext uri="{BB962C8B-B14F-4D97-AF65-F5344CB8AC3E}">
        <p14:creationId xmlns:p14="http://schemas.microsoft.com/office/powerpoint/2010/main" val="2040944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609600" y="228877"/>
            <a:ext cx="6357425" cy="541036"/>
          </a:xfrm>
        </p:spPr>
        <p:txBody>
          <a:bodyPr/>
          <a:lstStyle/>
          <a:p>
            <a:r>
              <a:rPr lang="nl-NL" sz="3600" dirty="0"/>
              <a:t>Het project en versterkingsopgave</a:t>
            </a:r>
            <a:br>
              <a:rPr lang="nl-NL" sz="4400" dirty="0"/>
            </a:br>
            <a:endParaRPr lang="nl-NL" sz="2000" dirty="0"/>
          </a:p>
        </p:txBody>
      </p:sp>
      <p:sp>
        <p:nvSpPr>
          <p:cNvPr id="4" name="Tijdelijke aanduiding voor tekst 1"/>
          <p:cNvSpPr txBox="1">
            <a:spLocks/>
          </p:cNvSpPr>
          <p:nvPr/>
        </p:nvSpPr>
        <p:spPr>
          <a:xfrm>
            <a:off x="609600" y="1577887"/>
            <a:ext cx="8262800" cy="2919413"/>
          </a:xfrm>
          <a:prstGeom prst="rect">
            <a:avLst/>
          </a:prstGeom>
        </p:spPr>
        <p:txBody>
          <a:bodyPr vert="horz"/>
          <a:lstStyle>
            <a:lvl1pPr marL="0" indent="0" algn="l" defTabSz="457200" rtl="0" eaLnBrk="1" fontAlgn="base" hangingPunct="1">
              <a:lnSpc>
                <a:spcPct val="90000"/>
              </a:lnSpc>
              <a:spcBef>
                <a:spcPct val="20000"/>
              </a:spcBef>
              <a:spcAft>
                <a:spcPct val="0"/>
              </a:spcAft>
              <a:buFont typeface="Arial" pitchFamily="34" charset="0"/>
              <a:buNone/>
              <a:defRPr sz="2200" kern="1200" baseline="0">
                <a:solidFill>
                  <a:srgbClr val="562E86"/>
                </a:solidFill>
                <a:latin typeface="+mn-lt"/>
                <a:ea typeface="MS PGothic" pitchFamily="34" charset="-128"/>
                <a:cs typeface="ＭＳ Ｐゴシック" charset="0"/>
              </a:defRPr>
            </a:lvl1pPr>
            <a:lvl2pPr marL="4572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2pPr>
            <a:lvl3pPr marL="9144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3pPr>
            <a:lvl4pPr marL="13716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4pPr>
            <a:lvl5pPr marL="18288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a:p>
            <a:endParaRPr lang="nl-NL" dirty="0"/>
          </a:p>
          <a:p>
            <a:endParaRPr lang="nl-NL" dirty="0"/>
          </a:p>
        </p:txBody>
      </p:sp>
      <p:sp>
        <p:nvSpPr>
          <p:cNvPr id="6" name="Tijdelijke aanduiding voor tekst 1"/>
          <p:cNvSpPr>
            <a:spLocks noGrp="1"/>
          </p:cNvSpPr>
          <p:nvPr>
            <p:ph type="body" sz="quarter" idx="10"/>
          </p:nvPr>
        </p:nvSpPr>
        <p:spPr>
          <a:xfrm>
            <a:off x="457200" y="970335"/>
            <a:ext cx="8262800" cy="3997905"/>
          </a:xfrm>
        </p:spPr>
        <p:txBody>
          <a:bodyPr/>
          <a:lstStyle/>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Hoogteopgave circa 70% </a:t>
            </a:r>
          </a:p>
          <a:p>
            <a:pPr marL="342900" indent="-342900">
              <a:buFont typeface="Arial" panose="020B0604020202020204" pitchFamily="34" charset="0"/>
              <a:buChar char="•"/>
            </a:pPr>
            <a:r>
              <a:rPr lang="nl-NL" dirty="0"/>
              <a:t>Stabiliteitsopgave 100%</a:t>
            </a:r>
          </a:p>
          <a:p>
            <a:pPr marL="342900" indent="-342900">
              <a:buFont typeface="Arial" panose="020B0604020202020204" pitchFamily="34" charset="0"/>
              <a:buChar char="•"/>
            </a:pPr>
            <a:r>
              <a:rPr lang="nl-NL" dirty="0" err="1"/>
              <a:t>Pipingopgave</a:t>
            </a:r>
            <a:r>
              <a:rPr lang="nl-NL" dirty="0"/>
              <a:t> 100%</a:t>
            </a:r>
          </a:p>
        </p:txBody>
      </p:sp>
      <p:pic>
        <p:nvPicPr>
          <p:cNvPr id="7" name="Afbeelding 6"/>
          <p:cNvPicPr>
            <a:picLocks noChangeAspect="1"/>
          </p:cNvPicPr>
          <p:nvPr/>
        </p:nvPicPr>
        <p:blipFill rotWithShape="1">
          <a:blip r:embed="rId3"/>
          <a:srcRect l="34091" t="42119" r="24892" b="23595"/>
          <a:stretch/>
        </p:blipFill>
        <p:spPr>
          <a:xfrm>
            <a:off x="609600" y="2421283"/>
            <a:ext cx="4643300" cy="2425787"/>
          </a:xfrm>
          <a:prstGeom prst="rect">
            <a:avLst/>
          </a:prstGeom>
        </p:spPr>
      </p:pic>
    </p:spTree>
    <p:extLst>
      <p:ext uri="{BB962C8B-B14F-4D97-AF65-F5344CB8AC3E}">
        <p14:creationId xmlns:p14="http://schemas.microsoft.com/office/powerpoint/2010/main" val="139144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3061" y="1850082"/>
            <a:ext cx="8229600" cy="541036"/>
          </a:xfrm>
        </p:spPr>
        <p:txBody>
          <a:bodyPr/>
          <a:lstStyle/>
          <a:p>
            <a:r>
              <a:rPr lang="nl-NL" dirty="0"/>
              <a:t>De weg naar het voorkeursalternatief</a:t>
            </a:r>
          </a:p>
        </p:txBody>
      </p:sp>
      <p:sp>
        <p:nvSpPr>
          <p:cNvPr id="4" name="Tijdelijke aanduiding voor tekst 2"/>
          <p:cNvSpPr>
            <a:spLocks noGrp="1"/>
          </p:cNvSpPr>
          <p:nvPr>
            <p:ph type="body" sz="quarter" idx="10"/>
          </p:nvPr>
        </p:nvSpPr>
        <p:spPr>
          <a:xfrm>
            <a:off x="80272" y="2612879"/>
            <a:ext cx="8262800" cy="947765"/>
          </a:xfrm>
        </p:spPr>
        <p:txBody>
          <a:bodyPr/>
          <a:lstStyle/>
          <a:p>
            <a:pPr algn="ctr"/>
            <a:endParaRPr lang="nl-NL" i="1" dirty="0"/>
          </a:p>
        </p:txBody>
      </p:sp>
    </p:spTree>
    <p:extLst>
      <p:ext uri="{BB962C8B-B14F-4D97-AF65-F5344CB8AC3E}">
        <p14:creationId xmlns:p14="http://schemas.microsoft.com/office/powerpoint/2010/main" val="3612027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42784"/>
            <a:ext cx="8229600" cy="541036"/>
          </a:xfrm>
        </p:spPr>
        <p:txBody>
          <a:bodyPr/>
          <a:lstStyle/>
          <a:p>
            <a:r>
              <a:rPr lang="nl-NL" dirty="0"/>
              <a:t>Inventariserende fase</a:t>
            </a:r>
          </a:p>
        </p:txBody>
      </p:sp>
      <p:sp>
        <p:nvSpPr>
          <p:cNvPr id="15" name="Tijdelijke aanduiding voor tekst 2"/>
          <p:cNvSpPr txBox="1">
            <a:spLocks/>
          </p:cNvSpPr>
          <p:nvPr/>
        </p:nvSpPr>
        <p:spPr>
          <a:xfrm>
            <a:off x="694944" y="2839759"/>
            <a:ext cx="8262800" cy="695921"/>
          </a:xfrm>
          <a:prstGeom prst="rect">
            <a:avLst/>
          </a:prstGeom>
        </p:spPr>
        <p:txBody>
          <a:bodyPr vert="horz"/>
          <a:lstStyle>
            <a:lvl1pPr marL="0" indent="0" algn="l" defTabSz="457200" rtl="0" eaLnBrk="1" fontAlgn="base" hangingPunct="1">
              <a:lnSpc>
                <a:spcPct val="90000"/>
              </a:lnSpc>
              <a:spcBef>
                <a:spcPct val="20000"/>
              </a:spcBef>
              <a:spcAft>
                <a:spcPct val="0"/>
              </a:spcAft>
              <a:buFont typeface="Arial" pitchFamily="34" charset="0"/>
              <a:buNone/>
              <a:defRPr sz="2200" kern="1200" baseline="0">
                <a:solidFill>
                  <a:srgbClr val="562E86"/>
                </a:solidFill>
                <a:latin typeface="+mn-lt"/>
                <a:ea typeface="MS PGothic" pitchFamily="34" charset="-128"/>
                <a:cs typeface="ＭＳ Ｐゴシック" charset="0"/>
              </a:defRPr>
            </a:lvl1pPr>
            <a:lvl2pPr marL="4572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2pPr>
            <a:lvl3pPr marL="9144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3pPr>
            <a:lvl4pPr marL="13716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4pPr>
            <a:lvl5pPr marL="18288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
        <p:nvSpPr>
          <p:cNvPr id="14" name="Tijdelijke aanduiding voor tekst 1"/>
          <p:cNvSpPr>
            <a:spLocks noGrp="1"/>
          </p:cNvSpPr>
          <p:nvPr>
            <p:ph type="body" sz="quarter" idx="10"/>
          </p:nvPr>
        </p:nvSpPr>
        <p:spPr>
          <a:xfrm>
            <a:off x="457200" y="970335"/>
            <a:ext cx="8262800" cy="3997905"/>
          </a:xfrm>
        </p:spPr>
        <p:txBody>
          <a:bodyPr/>
          <a:lstStyle/>
          <a:p>
            <a:r>
              <a:rPr lang="nl-NL" dirty="0"/>
              <a:t>Uitvoeren conditionerende onderzoeken</a:t>
            </a:r>
          </a:p>
          <a:p>
            <a:pPr marL="800100" lvl="1" indent="-342900">
              <a:buFont typeface="Arial" panose="020B0604020202020204" pitchFamily="34" charset="0"/>
              <a:buChar char="•"/>
            </a:pPr>
            <a:r>
              <a:rPr lang="nl-NL" sz="1400" dirty="0">
                <a:solidFill>
                  <a:srgbClr val="EC7404"/>
                </a:solidFill>
              </a:rPr>
              <a:t>NGE</a:t>
            </a:r>
          </a:p>
          <a:p>
            <a:pPr marL="800100" lvl="1" indent="-342900">
              <a:buFont typeface="Arial" panose="020B0604020202020204" pitchFamily="34" charset="0"/>
              <a:buChar char="•"/>
            </a:pPr>
            <a:r>
              <a:rPr lang="nl-NL" sz="1400" dirty="0">
                <a:solidFill>
                  <a:srgbClr val="EC7404"/>
                </a:solidFill>
              </a:rPr>
              <a:t>Archeologie</a:t>
            </a:r>
          </a:p>
          <a:p>
            <a:pPr marL="800100" lvl="1" indent="-342900">
              <a:buFont typeface="Arial" panose="020B0604020202020204" pitchFamily="34" charset="0"/>
              <a:buChar char="•"/>
            </a:pPr>
            <a:r>
              <a:rPr lang="nl-NL" sz="1400" dirty="0">
                <a:solidFill>
                  <a:srgbClr val="EC7404"/>
                </a:solidFill>
              </a:rPr>
              <a:t>Mobiliteit</a:t>
            </a:r>
          </a:p>
          <a:p>
            <a:pPr marL="800100" lvl="1" indent="-342900">
              <a:buFont typeface="Arial" panose="020B0604020202020204" pitchFamily="34" charset="0"/>
              <a:buChar char="•"/>
            </a:pPr>
            <a:r>
              <a:rPr lang="nl-NL" sz="1400" dirty="0">
                <a:solidFill>
                  <a:srgbClr val="EC7404"/>
                </a:solidFill>
              </a:rPr>
              <a:t>Bodem</a:t>
            </a:r>
          </a:p>
          <a:p>
            <a:pPr marL="800100" lvl="1" indent="-342900">
              <a:buFont typeface="Arial" panose="020B0604020202020204" pitchFamily="34" charset="0"/>
              <a:buChar char="•"/>
            </a:pPr>
            <a:r>
              <a:rPr lang="nl-NL" sz="1400" dirty="0">
                <a:solidFill>
                  <a:srgbClr val="EC7404"/>
                </a:solidFill>
              </a:rPr>
              <a:t>Natuur</a:t>
            </a:r>
          </a:p>
          <a:p>
            <a:pPr lvl="1"/>
            <a:endParaRPr lang="nl-NL" dirty="0"/>
          </a:p>
          <a:p>
            <a:r>
              <a:rPr lang="nl-NL" dirty="0"/>
              <a:t>Ruimtelijk kwaliteitskader</a:t>
            </a:r>
          </a:p>
          <a:p>
            <a:r>
              <a:rPr lang="nl-NL" sz="1600" dirty="0">
                <a:solidFill>
                  <a:srgbClr val="EC7404"/>
                </a:solidFill>
              </a:rPr>
              <a:t>Het Ruimtelijk Kwaliteitskader is een instrument</a:t>
            </a:r>
          </a:p>
          <a:p>
            <a:r>
              <a:rPr lang="nl-NL" sz="1600" dirty="0">
                <a:solidFill>
                  <a:srgbClr val="EC7404"/>
                </a:solidFill>
              </a:rPr>
              <a:t>om te sturen en te inspireren op ruimtelijke kwaliteit en vormt een kader</a:t>
            </a:r>
          </a:p>
          <a:p>
            <a:r>
              <a:rPr lang="nl-NL" sz="1600" dirty="0">
                <a:solidFill>
                  <a:srgbClr val="EC7404"/>
                </a:solidFill>
              </a:rPr>
              <a:t>voor de landschappelijke inpassing van de dijkversterkingsmaatregelen.</a:t>
            </a:r>
          </a:p>
          <a:p>
            <a:endParaRPr lang="nl-NL" sz="1600" dirty="0">
              <a:solidFill>
                <a:srgbClr val="EC7404"/>
              </a:solidFill>
            </a:endParaRP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endParaRPr lang="nl-NL" dirty="0"/>
          </a:p>
        </p:txBody>
      </p:sp>
      <p:pic>
        <p:nvPicPr>
          <p:cNvPr id="9" name="Afbeelding 8"/>
          <p:cNvPicPr>
            <a:picLocks noChangeAspect="1"/>
          </p:cNvPicPr>
          <p:nvPr/>
        </p:nvPicPr>
        <p:blipFill rotWithShape="1">
          <a:blip r:embed="rId3"/>
          <a:srcRect l="15635" t="14293" r="16032" b="9898"/>
          <a:stretch/>
        </p:blipFill>
        <p:spPr>
          <a:xfrm rot="900803">
            <a:off x="5538020" y="1332465"/>
            <a:ext cx="3077027" cy="2133548"/>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1792809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440600" y="1168312"/>
            <a:ext cx="8262800" cy="2919413"/>
          </a:xfrm>
        </p:spPr>
        <p:txBody>
          <a:bodyPr/>
          <a:lstStyle/>
          <a:p>
            <a:r>
              <a:rPr lang="nl-NL" dirty="0"/>
              <a:t>Veerhaven Ochten</a:t>
            </a:r>
          </a:p>
        </p:txBody>
      </p:sp>
      <p:pic>
        <p:nvPicPr>
          <p:cNvPr id="6" name="Picture 49"/>
          <p:cNvPicPr/>
          <p:nvPr/>
        </p:nvPicPr>
        <p:blipFill>
          <a:blip r:embed="rId3" cstate="print">
            <a:extLst>
              <a:ext uri="{28A0092B-C50C-407E-A947-70E740481C1C}">
                <a14:useLocalDpi xmlns:a14="http://schemas.microsoft.com/office/drawing/2010/main" val="0"/>
              </a:ext>
            </a:extLst>
          </a:blip>
          <a:stretch>
            <a:fillRect/>
          </a:stretch>
        </p:blipFill>
        <p:spPr>
          <a:xfrm>
            <a:off x="457200" y="1652336"/>
            <a:ext cx="6973200" cy="3027663"/>
          </a:xfrm>
          <a:prstGeom prst="rect">
            <a:avLst/>
          </a:prstGeom>
        </p:spPr>
      </p:pic>
      <p:sp>
        <p:nvSpPr>
          <p:cNvPr id="7" name="Titel 1"/>
          <p:cNvSpPr>
            <a:spLocks noGrp="1"/>
          </p:cNvSpPr>
          <p:nvPr>
            <p:ph type="title"/>
          </p:nvPr>
        </p:nvSpPr>
        <p:spPr>
          <a:xfrm>
            <a:off x="457200" y="385264"/>
            <a:ext cx="8229600" cy="541036"/>
          </a:xfrm>
        </p:spPr>
        <p:txBody>
          <a:bodyPr/>
          <a:lstStyle/>
          <a:p>
            <a:r>
              <a:rPr lang="nl-NL" dirty="0" err="1"/>
              <a:t>Meekoppelkansen</a:t>
            </a:r>
            <a:endParaRPr lang="nl-NL" dirty="0"/>
          </a:p>
        </p:txBody>
      </p:sp>
    </p:spTree>
    <p:extLst>
      <p:ext uri="{BB962C8B-B14F-4D97-AF65-F5344CB8AC3E}">
        <p14:creationId xmlns:p14="http://schemas.microsoft.com/office/powerpoint/2010/main" val="227436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78847"/>
            <a:ext cx="8229600" cy="541036"/>
          </a:xfrm>
        </p:spPr>
        <p:txBody>
          <a:bodyPr/>
          <a:lstStyle/>
          <a:p>
            <a:r>
              <a:rPr lang="nl-NL" dirty="0"/>
              <a:t>Raakvlakprojecten</a:t>
            </a:r>
          </a:p>
        </p:txBody>
      </p:sp>
      <p:sp>
        <p:nvSpPr>
          <p:cNvPr id="4" name="Tijdelijke aanduiding voor tekst 3"/>
          <p:cNvSpPr>
            <a:spLocks noGrp="1"/>
          </p:cNvSpPr>
          <p:nvPr>
            <p:ph type="body" sz="quarter" idx="10"/>
          </p:nvPr>
        </p:nvSpPr>
        <p:spPr>
          <a:xfrm>
            <a:off x="440600" y="1168312"/>
            <a:ext cx="8262800" cy="2919413"/>
          </a:xfrm>
        </p:spPr>
        <p:txBody>
          <a:bodyPr/>
          <a:lstStyle/>
          <a:p>
            <a:r>
              <a:rPr lang="nl-NL" dirty="0"/>
              <a:t>Landschapsontwikkeling Dekker</a:t>
            </a:r>
          </a:p>
        </p:txBody>
      </p:sp>
      <p:pic>
        <p:nvPicPr>
          <p:cNvPr id="7" name="Picture 9"/>
          <p:cNvPicPr/>
          <p:nvPr/>
        </p:nvPicPr>
        <p:blipFill rotWithShape="1">
          <a:blip r:embed="rId3" cstate="print">
            <a:extLst>
              <a:ext uri="{28A0092B-C50C-407E-A947-70E740481C1C}">
                <a14:useLocalDpi xmlns:a14="http://schemas.microsoft.com/office/drawing/2010/main" val="0"/>
              </a:ext>
            </a:extLst>
          </a:blip>
          <a:srcRect l="14650" t="19065" r="17196" b="17266"/>
          <a:stretch/>
        </p:blipFill>
        <p:spPr bwMode="auto">
          <a:xfrm>
            <a:off x="364400" y="2028825"/>
            <a:ext cx="3988525" cy="1730695"/>
          </a:xfrm>
          <a:prstGeom prst="rect">
            <a:avLst/>
          </a:prstGeom>
          <a:ln>
            <a:noFill/>
          </a:ln>
          <a:extLst>
            <a:ext uri="{53640926-AAD7-44D8-BBD7-CCE9431645EC}">
              <a14:shadowObscured xmlns:a14="http://schemas.microsoft.com/office/drawing/2010/main"/>
            </a:ext>
          </a:extLst>
        </p:spPr>
      </p:pic>
      <p:pic>
        <p:nvPicPr>
          <p:cNvPr id="8" name="Picture 2"/>
          <p:cNvPicPr/>
          <p:nvPr/>
        </p:nvPicPr>
        <p:blipFill>
          <a:blip r:embed="rId4" cstate="print">
            <a:extLst>
              <a:ext uri="{28A0092B-C50C-407E-A947-70E740481C1C}">
                <a14:useLocalDpi xmlns:a14="http://schemas.microsoft.com/office/drawing/2010/main" val="0"/>
              </a:ext>
            </a:extLst>
          </a:blip>
          <a:stretch>
            <a:fillRect/>
          </a:stretch>
        </p:blipFill>
        <p:spPr>
          <a:xfrm>
            <a:off x="4594186" y="1841947"/>
            <a:ext cx="3959264" cy="1625153"/>
          </a:xfrm>
          <a:prstGeom prst="rect">
            <a:avLst/>
          </a:prstGeom>
        </p:spPr>
      </p:pic>
    </p:spTree>
    <p:extLst>
      <p:ext uri="{BB962C8B-B14F-4D97-AF65-F5344CB8AC3E}">
        <p14:creationId xmlns:p14="http://schemas.microsoft.com/office/powerpoint/2010/main" val="219460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el 1"/>
          <p:cNvSpPr>
            <a:spLocks noGrp="1"/>
          </p:cNvSpPr>
          <p:nvPr>
            <p:ph type="title"/>
          </p:nvPr>
        </p:nvSpPr>
        <p:spPr bwMode="auto">
          <a:xfrm>
            <a:off x="454524" y="116856"/>
            <a:ext cx="8229600" cy="53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r>
              <a:rPr lang="nl-NL" dirty="0"/>
              <a:t>Ontwerpproces dijkversterking	</a:t>
            </a:r>
          </a:p>
        </p:txBody>
      </p:sp>
      <p:sp>
        <p:nvSpPr>
          <p:cNvPr id="50" name="Ovaal 49"/>
          <p:cNvSpPr/>
          <p:nvPr/>
        </p:nvSpPr>
        <p:spPr>
          <a:xfrm>
            <a:off x="7937690" y="3016851"/>
            <a:ext cx="173536" cy="347071"/>
          </a:xfrm>
          <a:prstGeom prst="ellipse">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2" name="Ovaal 51"/>
          <p:cNvSpPr/>
          <p:nvPr/>
        </p:nvSpPr>
        <p:spPr>
          <a:xfrm>
            <a:off x="5862165" y="2734671"/>
            <a:ext cx="270487" cy="933945"/>
          </a:xfrm>
          <a:prstGeom prst="ellipse">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6" name="Ovaal 55"/>
          <p:cNvSpPr/>
          <p:nvPr/>
        </p:nvSpPr>
        <p:spPr>
          <a:xfrm>
            <a:off x="3615897" y="2372767"/>
            <a:ext cx="270487" cy="1635240"/>
          </a:xfrm>
          <a:prstGeom prst="ellipse">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57" name="Rechte verbindingslijn 56"/>
          <p:cNvCxnSpPr>
            <a:stCxn id="59" idx="0"/>
            <a:endCxn id="50" idx="0"/>
          </p:cNvCxnSpPr>
          <p:nvPr/>
        </p:nvCxnSpPr>
        <p:spPr>
          <a:xfrm>
            <a:off x="1154204" y="1976053"/>
            <a:ext cx="6870254" cy="104079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Rechte verbindingslijn 57"/>
          <p:cNvCxnSpPr>
            <a:stCxn id="59" idx="4"/>
          </p:cNvCxnSpPr>
          <p:nvPr/>
        </p:nvCxnSpPr>
        <p:spPr>
          <a:xfrm flipV="1">
            <a:off x="1154204" y="3377271"/>
            <a:ext cx="6863580" cy="1047474"/>
          </a:xfrm>
          <a:prstGeom prst="line">
            <a:avLst/>
          </a:prstGeom>
        </p:spPr>
        <p:style>
          <a:lnRef idx="2">
            <a:schemeClr val="accent1"/>
          </a:lnRef>
          <a:fillRef idx="0">
            <a:schemeClr val="accent1"/>
          </a:fillRef>
          <a:effectRef idx="1">
            <a:schemeClr val="accent1"/>
          </a:effectRef>
          <a:fontRef idx="minor">
            <a:schemeClr val="tx1"/>
          </a:fontRef>
        </p:style>
      </p:cxnSp>
      <p:sp>
        <p:nvSpPr>
          <p:cNvPr id="59" name="Ovaal 58"/>
          <p:cNvSpPr/>
          <p:nvPr/>
        </p:nvSpPr>
        <p:spPr>
          <a:xfrm>
            <a:off x="1018960" y="1976053"/>
            <a:ext cx="270487" cy="2448692"/>
          </a:xfrm>
          <a:prstGeom prst="ellipse">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0" name="Tekstvak 59"/>
          <p:cNvSpPr txBox="1"/>
          <p:nvPr/>
        </p:nvSpPr>
        <p:spPr>
          <a:xfrm>
            <a:off x="8157378" y="3015733"/>
            <a:ext cx="682171" cy="369332"/>
          </a:xfrm>
          <a:prstGeom prst="rect">
            <a:avLst/>
          </a:prstGeom>
          <a:noFill/>
        </p:spPr>
        <p:txBody>
          <a:bodyPr wrap="square" rtlCol="0">
            <a:spAutoFit/>
          </a:bodyPr>
          <a:lstStyle/>
          <a:p>
            <a:r>
              <a:rPr lang="nl-NL" dirty="0"/>
              <a:t>VKA</a:t>
            </a:r>
          </a:p>
        </p:txBody>
      </p:sp>
      <p:cxnSp>
        <p:nvCxnSpPr>
          <p:cNvPr id="61" name="Rechte verbindingslijn 60"/>
          <p:cNvCxnSpPr/>
          <p:nvPr/>
        </p:nvCxnSpPr>
        <p:spPr>
          <a:xfrm flipV="1">
            <a:off x="3748817" y="1508129"/>
            <a:ext cx="2323" cy="248235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cxnSp>
        <p:nvCxnSpPr>
          <p:cNvPr id="62" name="Rechte verbindingslijn 61"/>
          <p:cNvCxnSpPr/>
          <p:nvPr/>
        </p:nvCxnSpPr>
        <p:spPr>
          <a:xfrm flipV="1">
            <a:off x="5997410" y="1978924"/>
            <a:ext cx="21583" cy="1689694"/>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63" name="Tekstvak 62"/>
          <p:cNvSpPr txBox="1"/>
          <p:nvPr/>
        </p:nvSpPr>
        <p:spPr>
          <a:xfrm>
            <a:off x="1470932" y="2838444"/>
            <a:ext cx="2002972" cy="646331"/>
          </a:xfrm>
          <a:prstGeom prst="rect">
            <a:avLst/>
          </a:prstGeom>
          <a:noFill/>
        </p:spPr>
        <p:txBody>
          <a:bodyPr wrap="square" rtlCol="0">
            <a:spAutoFit/>
          </a:bodyPr>
          <a:lstStyle/>
          <a:p>
            <a:pPr algn="ctr"/>
            <a:r>
              <a:rPr lang="nl-NL" dirty="0"/>
              <a:t>Mogelijke alternatieven</a:t>
            </a:r>
          </a:p>
        </p:txBody>
      </p:sp>
      <p:sp>
        <p:nvSpPr>
          <p:cNvPr id="64" name="Tekstvak 63"/>
          <p:cNvSpPr txBox="1"/>
          <p:nvPr/>
        </p:nvSpPr>
        <p:spPr>
          <a:xfrm>
            <a:off x="3895086" y="2816878"/>
            <a:ext cx="2002972" cy="646331"/>
          </a:xfrm>
          <a:prstGeom prst="rect">
            <a:avLst/>
          </a:prstGeom>
          <a:noFill/>
        </p:spPr>
        <p:txBody>
          <a:bodyPr wrap="square" rtlCol="0">
            <a:spAutoFit/>
          </a:bodyPr>
          <a:lstStyle/>
          <a:p>
            <a:pPr algn="ctr"/>
            <a:r>
              <a:rPr lang="nl-NL" dirty="0"/>
              <a:t>Kansrijke alternatieven</a:t>
            </a:r>
          </a:p>
        </p:txBody>
      </p:sp>
      <p:sp>
        <p:nvSpPr>
          <p:cNvPr id="65" name="Tekstvak 64"/>
          <p:cNvSpPr txBox="1"/>
          <p:nvPr/>
        </p:nvSpPr>
        <p:spPr>
          <a:xfrm>
            <a:off x="6056935" y="2890810"/>
            <a:ext cx="1832604" cy="646331"/>
          </a:xfrm>
          <a:prstGeom prst="rect">
            <a:avLst/>
          </a:prstGeom>
          <a:noFill/>
        </p:spPr>
        <p:txBody>
          <a:bodyPr wrap="square" rtlCol="0">
            <a:spAutoFit/>
          </a:bodyPr>
          <a:lstStyle/>
          <a:p>
            <a:pPr algn="ctr"/>
            <a:r>
              <a:rPr lang="nl-NL" dirty="0"/>
              <a:t>Samenstellen VKA</a:t>
            </a:r>
          </a:p>
        </p:txBody>
      </p:sp>
      <p:sp>
        <p:nvSpPr>
          <p:cNvPr id="66" name="Tekstvak 65"/>
          <p:cNvSpPr txBox="1"/>
          <p:nvPr/>
        </p:nvSpPr>
        <p:spPr>
          <a:xfrm rot="19832373">
            <a:off x="5295088" y="1602563"/>
            <a:ext cx="2002972" cy="369332"/>
          </a:xfrm>
          <a:prstGeom prst="rect">
            <a:avLst/>
          </a:prstGeom>
          <a:noFill/>
        </p:spPr>
        <p:txBody>
          <a:bodyPr wrap="square" rtlCol="0">
            <a:spAutoFit/>
          </a:bodyPr>
          <a:lstStyle/>
          <a:p>
            <a:pPr algn="ctr"/>
            <a:r>
              <a:rPr lang="nl-NL" dirty="0"/>
              <a:t>Zeef 2</a:t>
            </a:r>
          </a:p>
        </p:txBody>
      </p:sp>
      <p:sp>
        <p:nvSpPr>
          <p:cNvPr id="68" name="Tekstvak 67"/>
          <p:cNvSpPr txBox="1"/>
          <p:nvPr/>
        </p:nvSpPr>
        <p:spPr>
          <a:xfrm rot="19832373">
            <a:off x="3013887" y="1098991"/>
            <a:ext cx="2002972" cy="369332"/>
          </a:xfrm>
          <a:prstGeom prst="rect">
            <a:avLst/>
          </a:prstGeom>
          <a:noFill/>
        </p:spPr>
        <p:txBody>
          <a:bodyPr wrap="square" rtlCol="0">
            <a:spAutoFit/>
          </a:bodyPr>
          <a:lstStyle/>
          <a:p>
            <a:pPr algn="ctr"/>
            <a:r>
              <a:rPr lang="nl-NL" dirty="0"/>
              <a:t>Zeef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Project Neder-Betuwe</a:t>
            </a:r>
          </a:p>
        </p:txBody>
      </p:sp>
      <p:sp>
        <p:nvSpPr>
          <p:cNvPr id="3" name="Tijdelijke aanduiding voor tekst 2"/>
          <p:cNvSpPr>
            <a:spLocks noGrp="1"/>
          </p:cNvSpPr>
          <p:nvPr>
            <p:ph type="body" sz="quarter" idx="10"/>
          </p:nvPr>
        </p:nvSpPr>
        <p:spPr/>
        <p:txBody>
          <a:bodyPr/>
          <a:lstStyle/>
          <a:p>
            <a:endParaRPr lang="nl-NL" dirty="0"/>
          </a:p>
          <a:p>
            <a:pPr marL="342900" indent="-342900">
              <a:buFont typeface="Arial" panose="020B0604020202020204" pitchFamily="34" charset="0"/>
              <a:buChar char="•"/>
            </a:pPr>
            <a:r>
              <a:rPr lang="nl-NL" dirty="0"/>
              <a:t>Het project en programmering</a:t>
            </a:r>
          </a:p>
          <a:p>
            <a:pPr marL="342900" indent="-342900">
              <a:buFont typeface="Arial" panose="020B0604020202020204" pitchFamily="34" charset="0"/>
              <a:buChar char="•"/>
            </a:pPr>
            <a:r>
              <a:rPr lang="nl-NL" dirty="0"/>
              <a:t>De weg naar het VKA</a:t>
            </a:r>
          </a:p>
          <a:p>
            <a:pPr marL="342900" indent="-342900">
              <a:buFont typeface="Arial" panose="020B0604020202020204" pitchFamily="34" charset="0"/>
              <a:buChar char="•"/>
            </a:pPr>
            <a:r>
              <a:rPr lang="nl-NL" dirty="0"/>
              <a:t>Participatie </a:t>
            </a:r>
          </a:p>
        </p:txBody>
      </p:sp>
    </p:spTree>
    <p:extLst>
      <p:ext uri="{BB962C8B-B14F-4D97-AF65-F5344CB8AC3E}">
        <p14:creationId xmlns:p14="http://schemas.microsoft.com/office/powerpoint/2010/main" val="1978838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2354"/>
            <a:ext cx="8229600" cy="541036"/>
          </a:xfrm>
        </p:spPr>
        <p:txBody>
          <a:bodyPr/>
          <a:lstStyle/>
          <a:p>
            <a:r>
              <a:rPr lang="nl-NL" dirty="0"/>
              <a:t>Zeef 1</a:t>
            </a:r>
          </a:p>
        </p:txBody>
      </p:sp>
      <p:sp>
        <p:nvSpPr>
          <p:cNvPr id="3" name="Tijdelijke aanduiding voor tekst 2"/>
          <p:cNvSpPr>
            <a:spLocks noGrp="1"/>
          </p:cNvSpPr>
          <p:nvPr>
            <p:ph type="body" sz="quarter" idx="10"/>
          </p:nvPr>
        </p:nvSpPr>
        <p:spPr>
          <a:xfrm>
            <a:off x="424000" y="1051719"/>
            <a:ext cx="8262800" cy="770408"/>
          </a:xfrm>
        </p:spPr>
        <p:txBody>
          <a:bodyPr/>
          <a:lstStyle/>
          <a:p>
            <a:r>
              <a:rPr lang="nl-NL" dirty="0"/>
              <a:t>Voor de 3 hoofdoplossingen bepalen of er onoverkomelijke belemmeringen zijn.</a:t>
            </a:r>
          </a:p>
          <a:p>
            <a:pPr marL="285750" indent="-285750">
              <a:buFont typeface="Arial" panose="020B0604020202020204" pitchFamily="34" charset="0"/>
              <a:buChar char="•"/>
            </a:pPr>
            <a:endParaRPr lang="nl-NL" sz="1400"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pic>
        <p:nvPicPr>
          <p:cNvPr id="4" name="Afbeelding 3"/>
          <p:cNvPicPr>
            <a:picLocks noChangeAspect="1"/>
          </p:cNvPicPr>
          <p:nvPr/>
        </p:nvPicPr>
        <p:blipFill rotWithShape="1">
          <a:blip r:embed="rId2"/>
          <a:srcRect l="18809" t="17849" r="19366" b="12563"/>
          <a:stretch/>
        </p:blipFill>
        <p:spPr>
          <a:xfrm>
            <a:off x="4662060" y="1668612"/>
            <a:ext cx="4288556" cy="3016853"/>
          </a:xfrm>
          <a:prstGeom prst="rect">
            <a:avLst/>
          </a:prstGeom>
        </p:spPr>
      </p:pic>
      <p:sp>
        <p:nvSpPr>
          <p:cNvPr id="5" name="Rechthoek 4"/>
          <p:cNvSpPr/>
          <p:nvPr/>
        </p:nvSpPr>
        <p:spPr>
          <a:xfrm>
            <a:off x="347073" y="1559416"/>
            <a:ext cx="4314988" cy="1077218"/>
          </a:xfrm>
          <a:prstGeom prst="rect">
            <a:avLst/>
          </a:prstGeom>
        </p:spPr>
        <p:txBody>
          <a:bodyPr wrap="square">
            <a:spAutoFit/>
          </a:bodyPr>
          <a:lstStyle/>
          <a:p>
            <a:endParaRPr lang="nl-NL" sz="1600" dirty="0">
              <a:solidFill>
                <a:srgbClr val="562E86"/>
              </a:solidFill>
              <a:latin typeface="+mn-lt"/>
              <a:cs typeface="ＭＳ Ｐゴシック" charset="0"/>
            </a:endParaRPr>
          </a:p>
          <a:p>
            <a:pPr marL="342900" indent="-342900">
              <a:buFont typeface="Arial" panose="020B0604020202020204" pitchFamily="34" charset="0"/>
              <a:buChar char="•"/>
            </a:pPr>
            <a:r>
              <a:rPr lang="nl-NL" sz="1600" dirty="0">
                <a:solidFill>
                  <a:srgbClr val="562E86"/>
                </a:solidFill>
                <a:latin typeface="+mn-lt"/>
                <a:cs typeface="ＭＳ Ｐゴシック" charset="0"/>
              </a:rPr>
              <a:t>Ruimte beslag bepaald o.b.v. “worst case scenario” stabiliteit.</a:t>
            </a:r>
          </a:p>
          <a:p>
            <a:pPr marL="342900" indent="-342900">
              <a:buFont typeface="Arial" panose="020B0604020202020204" pitchFamily="34" charset="0"/>
              <a:buChar char="•"/>
            </a:pPr>
            <a:r>
              <a:rPr lang="nl-NL" sz="1600" dirty="0">
                <a:solidFill>
                  <a:srgbClr val="562E86"/>
                </a:solidFill>
                <a:latin typeface="+mn-lt"/>
                <a:cs typeface="ＭＳ Ｐゴシック" charset="0"/>
              </a:rPr>
              <a:t>42 dijkvakken</a:t>
            </a:r>
          </a:p>
        </p:txBody>
      </p:sp>
      <p:sp>
        <p:nvSpPr>
          <p:cNvPr id="6" name="Tekstvak 5"/>
          <p:cNvSpPr txBox="1"/>
          <p:nvPr/>
        </p:nvSpPr>
        <p:spPr>
          <a:xfrm rot="20124144">
            <a:off x="4258475" y="1396045"/>
            <a:ext cx="1808777" cy="707886"/>
          </a:xfrm>
          <a:prstGeom prst="rect">
            <a:avLst/>
          </a:prstGeom>
          <a:noFill/>
        </p:spPr>
        <p:txBody>
          <a:bodyPr wrap="square" rtlCol="0">
            <a:spAutoFit/>
          </a:bodyPr>
          <a:lstStyle/>
          <a:p>
            <a:r>
              <a:rPr lang="nl-NL" sz="4000" b="1" i="1" dirty="0">
                <a:solidFill>
                  <a:srgbClr val="FF0000"/>
                </a:solidFill>
                <a:latin typeface="+mj-lt"/>
                <a:cs typeface="ＭＳ Ｐゴシック" charset="0"/>
              </a:rPr>
              <a:t>ZEEF 1</a:t>
            </a:r>
          </a:p>
        </p:txBody>
      </p:sp>
      <p:pic>
        <p:nvPicPr>
          <p:cNvPr id="7" name="Afbeelding 6"/>
          <p:cNvPicPr/>
          <p:nvPr/>
        </p:nvPicPr>
        <p:blipFill rotWithShape="1">
          <a:blip r:embed="rId3"/>
          <a:srcRect l="31778" t="33068" r="4867" b="6133"/>
          <a:stretch/>
        </p:blipFill>
        <p:spPr bwMode="auto">
          <a:xfrm>
            <a:off x="4857750" y="1805179"/>
            <a:ext cx="4092866" cy="906438"/>
          </a:xfrm>
          <a:prstGeom prst="rect">
            <a:avLst/>
          </a:prstGeom>
          <a:ln>
            <a:noFill/>
          </a:ln>
          <a:extLst>
            <a:ext uri="{53640926-AAD7-44D8-BBD7-CCE9431645EC}">
              <a14:shadowObscured xmlns:a14="http://schemas.microsoft.com/office/drawing/2010/main"/>
            </a:ext>
          </a:extLst>
        </p:spPr>
      </p:pic>
      <p:pic>
        <p:nvPicPr>
          <p:cNvPr id="8" name="Afbeelding 7"/>
          <p:cNvPicPr/>
          <p:nvPr/>
        </p:nvPicPr>
        <p:blipFill rotWithShape="1">
          <a:blip r:embed="rId4"/>
          <a:srcRect l="27488" t="19262" r="5771" b="6341"/>
          <a:stretch/>
        </p:blipFill>
        <p:spPr bwMode="auto">
          <a:xfrm>
            <a:off x="4866792" y="2878198"/>
            <a:ext cx="3820008" cy="898591"/>
          </a:xfrm>
          <a:prstGeom prst="rect">
            <a:avLst/>
          </a:prstGeom>
          <a:ln>
            <a:noFill/>
          </a:ln>
          <a:extLst>
            <a:ext uri="{53640926-AAD7-44D8-BBD7-CCE9431645EC}">
              <a14:shadowObscured xmlns:a14="http://schemas.microsoft.com/office/drawing/2010/main"/>
            </a:ext>
          </a:extLst>
        </p:spPr>
      </p:pic>
      <p:pic>
        <p:nvPicPr>
          <p:cNvPr id="9" name="Picture 56"/>
          <p:cNvPicPr/>
          <p:nvPr/>
        </p:nvPicPr>
        <p:blipFill rotWithShape="1">
          <a:blip r:embed="rId5">
            <a:extLst>
              <a:ext uri="{28A0092B-C50C-407E-A947-70E740481C1C}">
                <a14:useLocalDpi xmlns:a14="http://schemas.microsoft.com/office/drawing/2010/main" val="0"/>
              </a:ext>
            </a:extLst>
          </a:blip>
          <a:srcRect t="4651" b="5581"/>
          <a:stretch/>
        </p:blipFill>
        <p:spPr bwMode="auto">
          <a:xfrm>
            <a:off x="4923005" y="3917235"/>
            <a:ext cx="3241550" cy="1115299"/>
          </a:xfrm>
          <a:prstGeom prst="rect">
            <a:avLst/>
          </a:prstGeom>
          <a:noFill/>
          <a:ln>
            <a:noFill/>
          </a:ln>
          <a:extLst>
            <a:ext uri="{53640926-AAD7-44D8-BBD7-CCE9431645EC}">
              <a14:shadowObscured xmlns:a14="http://schemas.microsoft.com/office/drawing/2010/main"/>
            </a:ext>
          </a:extLst>
        </p:spPr>
      </p:pic>
      <p:sp>
        <p:nvSpPr>
          <p:cNvPr id="10" name="Tijdelijke aanduiding voor tekst 2"/>
          <p:cNvSpPr txBox="1">
            <a:spLocks/>
          </p:cNvSpPr>
          <p:nvPr/>
        </p:nvSpPr>
        <p:spPr>
          <a:xfrm>
            <a:off x="4738988" y="1596591"/>
            <a:ext cx="2011772" cy="258247"/>
          </a:xfrm>
          <a:prstGeom prst="rect">
            <a:avLst/>
          </a:prstGeom>
        </p:spPr>
        <p:txBody>
          <a:bodyPr vert="horz"/>
          <a:lstStyle>
            <a:lvl1pPr marL="0" indent="0" algn="l" defTabSz="457200" rtl="0" eaLnBrk="1" fontAlgn="base" hangingPunct="1">
              <a:lnSpc>
                <a:spcPct val="90000"/>
              </a:lnSpc>
              <a:spcBef>
                <a:spcPct val="20000"/>
              </a:spcBef>
              <a:spcAft>
                <a:spcPct val="0"/>
              </a:spcAft>
              <a:buFont typeface="Arial" pitchFamily="34" charset="0"/>
              <a:buNone/>
              <a:defRPr sz="2200" kern="1200" baseline="0">
                <a:solidFill>
                  <a:srgbClr val="562E86"/>
                </a:solidFill>
                <a:latin typeface="+mn-lt"/>
                <a:ea typeface="MS PGothic" pitchFamily="34" charset="-128"/>
                <a:cs typeface="ＭＳ Ｐゴシック" charset="0"/>
              </a:defRPr>
            </a:lvl1pPr>
            <a:lvl2pPr marL="4572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2pPr>
            <a:lvl3pPr marL="9144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3pPr>
            <a:lvl4pPr marL="13716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4pPr>
            <a:lvl5pPr marL="18288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650" dirty="0">
                <a:latin typeface="Calibri" pitchFamily="34" charset="0"/>
              </a:rPr>
              <a:t>Grond binnenwaarts</a:t>
            </a:r>
          </a:p>
        </p:txBody>
      </p:sp>
      <p:sp>
        <p:nvSpPr>
          <p:cNvPr id="11" name="Rechthoek 10"/>
          <p:cNvSpPr/>
          <p:nvPr/>
        </p:nvSpPr>
        <p:spPr>
          <a:xfrm>
            <a:off x="4772037" y="2711617"/>
            <a:ext cx="2385916" cy="346249"/>
          </a:xfrm>
          <a:prstGeom prst="rect">
            <a:avLst/>
          </a:prstGeom>
        </p:spPr>
        <p:txBody>
          <a:bodyPr wrap="square">
            <a:spAutoFit/>
          </a:bodyPr>
          <a:lstStyle/>
          <a:p>
            <a:r>
              <a:rPr lang="nl-NL" sz="1650" dirty="0">
                <a:solidFill>
                  <a:srgbClr val="562E86"/>
                </a:solidFill>
                <a:cs typeface="ＭＳ Ｐゴシック" charset="0"/>
              </a:rPr>
              <a:t>Grond buitenwaarts</a:t>
            </a:r>
          </a:p>
        </p:txBody>
      </p:sp>
      <p:sp>
        <p:nvSpPr>
          <p:cNvPr id="12" name="Tekstvak 11"/>
          <p:cNvSpPr txBox="1"/>
          <p:nvPr/>
        </p:nvSpPr>
        <p:spPr>
          <a:xfrm>
            <a:off x="4857750" y="3744110"/>
            <a:ext cx="1893781" cy="346249"/>
          </a:xfrm>
          <a:prstGeom prst="rect">
            <a:avLst/>
          </a:prstGeom>
          <a:noFill/>
        </p:spPr>
        <p:txBody>
          <a:bodyPr wrap="square" rtlCol="0">
            <a:spAutoFit/>
          </a:bodyPr>
          <a:lstStyle/>
          <a:p>
            <a:r>
              <a:rPr lang="nl-NL" sz="1650" dirty="0">
                <a:solidFill>
                  <a:srgbClr val="562E86"/>
                </a:solidFill>
                <a:cs typeface="ＭＳ Ｐゴシック" charset="0"/>
              </a:rPr>
              <a:t>Constructies</a:t>
            </a:r>
          </a:p>
        </p:txBody>
      </p:sp>
    </p:spTree>
    <p:extLst>
      <p:ext uri="{BB962C8B-B14F-4D97-AF65-F5344CB8AC3E}">
        <p14:creationId xmlns:p14="http://schemas.microsoft.com/office/powerpoint/2010/main" val="36117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1" grpId="0"/>
      <p:bldP spid="11"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0400" y="311414"/>
            <a:ext cx="8229600" cy="541036"/>
          </a:xfrm>
        </p:spPr>
        <p:txBody>
          <a:bodyPr/>
          <a:lstStyle/>
          <a:p>
            <a:r>
              <a:rPr lang="nl-NL" dirty="0"/>
              <a:t>Kansrijke alternatieven</a:t>
            </a:r>
          </a:p>
        </p:txBody>
      </p:sp>
      <p:sp>
        <p:nvSpPr>
          <p:cNvPr id="3" name="Tijdelijke aanduiding voor tekst 2"/>
          <p:cNvSpPr>
            <a:spLocks noGrp="1"/>
          </p:cNvSpPr>
          <p:nvPr>
            <p:ph type="body" sz="quarter" idx="10"/>
          </p:nvPr>
        </p:nvSpPr>
        <p:spPr>
          <a:xfrm>
            <a:off x="490400" y="1118463"/>
            <a:ext cx="8262800" cy="423336"/>
          </a:xfrm>
        </p:spPr>
        <p:txBody>
          <a:bodyPr/>
          <a:lstStyle/>
          <a:p>
            <a:r>
              <a:rPr lang="nl-NL" dirty="0"/>
              <a:t>Vanuit thematische visie kansrijke alternatieven ontwerpen</a:t>
            </a:r>
          </a:p>
        </p:txBody>
      </p:sp>
      <p:sp>
        <p:nvSpPr>
          <p:cNvPr id="4" name="Tijdelijke aanduiding voor tekst 2"/>
          <p:cNvSpPr txBox="1">
            <a:spLocks/>
          </p:cNvSpPr>
          <p:nvPr/>
        </p:nvSpPr>
        <p:spPr>
          <a:xfrm>
            <a:off x="549358" y="1534012"/>
            <a:ext cx="8262800" cy="3058011"/>
          </a:xfrm>
          <a:prstGeom prst="rect">
            <a:avLst/>
          </a:prstGeom>
        </p:spPr>
        <p:txBody>
          <a:bodyPr vert="horz"/>
          <a:lstStyle>
            <a:lvl1pPr marL="0" indent="0" algn="l" defTabSz="457200" rtl="0" eaLnBrk="1" fontAlgn="base" hangingPunct="1">
              <a:lnSpc>
                <a:spcPct val="90000"/>
              </a:lnSpc>
              <a:spcBef>
                <a:spcPct val="20000"/>
              </a:spcBef>
              <a:spcAft>
                <a:spcPct val="0"/>
              </a:spcAft>
              <a:buFont typeface="Arial" pitchFamily="34" charset="0"/>
              <a:buNone/>
              <a:defRPr sz="2200" kern="1200" baseline="0">
                <a:solidFill>
                  <a:srgbClr val="562E86"/>
                </a:solidFill>
                <a:latin typeface="+mn-lt"/>
                <a:ea typeface="MS PGothic" pitchFamily="34" charset="-128"/>
                <a:cs typeface="ＭＳ Ｐゴシック" charset="0"/>
              </a:defRPr>
            </a:lvl1pPr>
            <a:lvl2pPr marL="4572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2pPr>
            <a:lvl3pPr marL="9144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3pPr>
            <a:lvl4pPr marL="13716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4pPr>
            <a:lvl5pPr marL="1828800" indent="0" algn="l" defTabSz="457200" rtl="0" eaLnBrk="1" fontAlgn="base" hangingPunct="1">
              <a:spcBef>
                <a:spcPct val="20000"/>
              </a:spcBef>
              <a:spcAft>
                <a:spcPct val="0"/>
              </a:spcAft>
              <a:buFont typeface="Arial" pitchFamily="34" charset="0"/>
              <a:buNone/>
              <a:defRPr sz="2000" kern="1200">
                <a:solidFill>
                  <a:srgbClr val="562E86"/>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nl-NL" sz="1600" dirty="0"/>
              <a:t>RKK sturend in bepalen thema’s</a:t>
            </a:r>
            <a:endParaRPr lang="nl-NL" sz="1400" dirty="0"/>
          </a:p>
          <a:p>
            <a:pPr marL="285750" indent="-285750">
              <a:buFont typeface="Arial" panose="020B0604020202020204" pitchFamily="34" charset="0"/>
              <a:buChar char="•"/>
            </a:pPr>
            <a:r>
              <a:rPr lang="nl-NL" sz="1600" dirty="0"/>
              <a:t>Beoordeling op deeltraject, logische landschappelijke eenheid.</a:t>
            </a:r>
          </a:p>
        </p:txBody>
      </p:sp>
    </p:spTree>
    <p:extLst>
      <p:ext uri="{BB962C8B-B14F-4D97-AF65-F5344CB8AC3E}">
        <p14:creationId xmlns:p14="http://schemas.microsoft.com/office/powerpoint/2010/main" val="1856488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A147-5636-4429-B3DB-363C848937E5}"/>
              </a:ext>
            </a:extLst>
          </p:cNvPr>
          <p:cNvSpPr>
            <a:spLocks noGrp="1"/>
          </p:cNvSpPr>
          <p:nvPr>
            <p:ph type="title"/>
          </p:nvPr>
        </p:nvSpPr>
        <p:spPr/>
        <p:txBody>
          <a:bodyPr>
            <a:noAutofit/>
          </a:bodyPr>
          <a:lstStyle/>
          <a:p>
            <a:pPr algn="l">
              <a:lnSpc>
                <a:spcPct val="90000"/>
              </a:lnSpc>
            </a:pPr>
            <a:r>
              <a:rPr lang="nl-NL" sz="2800" b="1" i="1" dirty="0">
                <a:solidFill>
                  <a:srgbClr val="EC7404"/>
                </a:solidFill>
              </a:rPr>
              <a:t>Toelichting op de alternatieven (generiek)</a:t>
            </a:r>
          </a:p>
        </p:txBody>
      </p:sp>
      <p:sp>
        <p:nvSpPr>
          <p:cNvPr id="4" name="Slide Number Placeholder 3">
            <a:extLst>
              <a:ext uri="{FF2B5EF4-FFF2-40B4-BE49-F238E27FC236}">
                <a16:creationId xmlns:a16="http://schemas.microsoft.com/office/drawing/2014/main" id="{7258B4D7-8C9C-492C-BD1B-8D65A75384AB}"/>
              </a:ext>
            </a:extLst>
          </p:cNvPr>
          <p:cNvSpPr>
            <a:spLocks noGrp="1"/>
          </p:cNvSpPr>
          <p:nvPr>
            <p:ph type="sldNum" sz="quarter" idx="12"/>
          </p:nvPr>
        </p:nvSpPr>
        <p:spPr>
          <a:xfrm>
            <a:off x="1492232" y="4897342"/>
            <a:ext cx="135063" cy="135000"/>
          </a:xfrm>
        </p:spPr>
        <p:txBody>
          <a:bodyPr/>
          <a:lstStyle/>
          <a:p>
            <a:fld id="{C31F7836-E4B3-4985-A8BA-D04AF4A8C90B}" type="slidenum">
              <a:rPr lang="en-GB" smtClean="0"/>
              <a:pPr/>
              <a:t>22</a:t>
            </a:fld>
            <a:endParaRPr lang="en-GB" dirty="0"/>
          </a:p>
        </p:txBody>
      </p:sp>
      <p:pic>
        <p:nvPicPr>
          <p:cNvPr id="3" name="Picture 2">
            <a:extLst>
              <a:ext uri="{FF2B5EF4-FFF2-40B4-BE49-F238E27FC236}">
                <a16:creationId xmlns:a16="http://schemas.microsoft.com/office/drawing/2014/main" id="{6CC5A7BD-047F-4CE5-A666-52ECBF8C357B}"/>
              </a:ext>
            </a:extLst>
          </p:cNvPr>
          <p:cNvPicPr>
            <a:picLocks noChangeAspect="1"/>
          </p:cNvPicPr>
          <p:nvPr/>
        </p:nvPicPr>
        <p:blipFill>
          <a:blip r:embed="rId5"/>
          <a:stretch>
            <a:fillRect/>
          </a:stretch>
        </p:blipFill>
        <p:spPr>
          <a:xfrm>
            <a:off x="1168809" y="761951"/>
            <a:ext cx="6861176" cy="1544663"/>
          </a:xfrm>
          <a:prstGeom prst="rect">
            <a:avLst/>
          </a:prstGeom>
        </p:spPr>
      </p:pic>
      <p:pic>
        <p:nvPicPr>
          <p:cNvPr id="5" name="Picture 4">
            <a:extLst>
              <a:ext uri="{FF2B5EF4-FFF2-40B4-BE49-F238E27FC236}">
                <a16:creationId xmlns:a16="http://schemas.microsoft.com/office/drawing/2014/main" id="{88D0DF3F-4097-4CD5-8E25-408E334A7D27}"/>
              </a:ext>
            </a:extLst>
          </p:cNvPr>
          <p:cNvPicPr>
            <a:picLocks noChangeAspect="1"/>
          </p:cNvPicPr>
          <p:nvPr/>
        </p:nvPicPr>
        <p:blipFill>
          <a:blip r:embed="rId6"/>
          <a:stretch>
            <a:fillRect/>
          </a:stretch>
        </p:blipFill>
        <p:spPr>
          <a:xfrm>
            <a:off x="1159462" y="2149415"/>
            <a:ext cx="6861176" cy="1731114"/>
          </a:xfrm>
          <a:prstGeom prst="rect">
            <a:avLst/>
          </a:prstGeom>
        </p:spPr>
      </p:pic>
      <p:pic>
        <p:nvPicPr>
          <p:cNvPr id="6" name="Picture 5">
            <a:extLst>
              <a:ext uri="{FF2B5EF4-FFF2-40B4-BE49-F238E27FC236}">
                <a16:creationId xmlns:a16="http://schemas.microsoft.com/office/drawing/2014/main" id="{370B0266-11BB-4E36-B7C3-C2F759FA97DE}"/>
              </a:ext>
            </a:extLst>
          </p:cNvPr>
          <p:cNvPicPr>
            <a:picLocks noChangeAspect="1"/>
          </p:cNvPicPr>
          <p:nvPr/>
        </p:nvPicPr>
        <p:blipFill>
          <a:blip r:embed="rId7"/>
          <a:stretch>
            <a:fillRect/>
          </a:stretch>
        </p:blipFill>
        <p:spPr>
          <a:xfrm>
            <a:off x="1159462" y="3685435"/>
            <a:ext cx="6861176" cy="1526207"/>
          </a:xfrm>
          <a:prstGeom prst="rect">
            <a:avLst/>
          </a:prstGeom>
        </p:spPr>
      </p:pic>
    </p:spTree>
    <p:extLst>
      <p:ext uri="{BB962C8B-B14F-4D97-AF65-F5344CB8AC3E}">
        <p14:creationId xmlns:p14="http://schemas.microsoft.com/office/powerpoint/2010/main" val="1331629989"/>
      </p:ext>
    </p:extLst>
  </p:cSld>
  <p:clrMapOvr>
    <a:overrideClrMapping bg1="lt1" tx1="dk1" bg2="lt2" tx2="dk2" accent1="accent1" accent2="accent2" accent3="accent3" accent4="accent4" accent5="accent5" accent6="accent6" hlink="hlink" folHlink="folHlink"/>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29100-55D0-4A9D-87CF-A6206501AB31}"/>
              </a:ext>
            </a:extLst>
          </p:cNvPr>
          <p:cNvPicPr>
            <a:picLocks noChangeAspect="1"/>
          </p:cNvPicPr>
          <p:nvPr/>
        </p:nvPicPr>
        <p:blipFill>
          <a:blip r:embed="rId3"/>
          <a:stretch>
            <a:fillRect/>
          </a:stretch>
        </p:blipFill>
        <p:spPr>
          <a:xfrm>
            <a:off x="1168809" y="734696"/>
            <a:ext cx="6861176" cy="1604377"/>
          </a:xfrm>
          <a:prstGeom prst="rect">
            <a:avLst/>
          </a:prstGeom>
        </p:spPr>
      </p:pic>
      <p:pic>
        <p:nvPicPr>
          <p:cNvPr id="4" name="Picture 3">
            <a:extLst>
              <a:ext uri="{FF2B5EF4-FFF2-40B4-BE49-F238E27FC236}">
                <a16:creationId xmlns:a16="http://schemas.microsoft.com/office/drawing/2014/main" id="{9D5CC149-5761-4FFB-B610-A0490E01B823}"/>
              </a:ext>
            </a:extLst>
          </p:cNvPr>
          <p:cNvPicPr>
            <a:picLocks noChangeAspect="1"/>
          </p:cNvPicPr>
          <p:nvPr/>
        </p:nvPicPr>
        <p:blipFill>
          <a:blip r:embed="rId4"/>
          <a:stretch>
            <a:fillRect/>
          </a:stretch>
        </p:blipFill>
        <p:spPr>
          <a:xfrm>
            <a:off x="1168809" y="2355626"/>
            <a:ext cx="6861176" cy="1244083"/>
          </a:xfrm>
          <a:prstGeom prst="rect">
            <a:avLst/>
          </a:prstGeom>
        </p:spPr>
      </p:pic>
      <p:pic>
        <p:nvPicPr>
          <p:cNvPr id="6" name="Picture 5">
            <a:extLst>
              <a:ext uri="{FF2B5EF4-FFF2-40B4-BE49-F238E27FC236}">
                <a16:creationId xmlns:a16="http://schemas.microsoft.com/office/drawing/2014/main" id="{C9244987-1378-4CCF-BE42-40251EDF6A24}"/>
              </a:ext>
            </a:extLst>
          </p:cNvPr>
          <p:cNvPicPr>
            <a:picLocks noChangeAspect="1"/>
          </p:cNvPicPr>
          <p:nvPr/>
        </p:nvPicPr>
        <p:blipFill>
          <a:blip r:embed="rId5"/>
          <a:stretch>
            <a:fillRect/>
          </a:stretch>
        </p:blipFill>
        <p:spPr>
          <a:xfrm>
            <a:off x="1177622" y="3610411"/>
            <a:ext cx="6861176" cy="1463167"/>
          </a:xfrm>
          <a:prstGeom prst="rect">
            <a:avLst/>
          </a:prstGeom>
        </p:spPr>
      </p:pic>
      <p:sp>
        <p:nvSpPr>
          <p:cNvPr id="7" name="Title 1">
            <a:extLst>
              <a:ext uri="{FF2B5EF4-FFF2-40B4-BE49-F238E27FC236}">
                <a16:creationId xmlns:a16="http://schemas.microsoft.com/office/drawing/2014/main" id="{C9C6A147-5636-4429-B3DB-363C848937E5}"/>
              </a:ext>
            </a:extLst>
          </p:cNvPr>
          <p:cNvSpPr txBox="1">
            <a:spLocks/>
          </p:cNvSpPr>
          <p:nvPr/>
        </p:nvSpPr>
        <p:spPr>
          <a:xfrm>
            <a:off x="522210" y="323908"/>
            <a:ext cx="8171999" cy="410788"/>
          </a:xfrm>
        </p:spPr>
        <p:txBody>
          <a:bodyPr lIns="0" tIns="46800" rIns="0" bIns="46800" anchor="ctr" anchorCtr="0">
            <a:noAutofit/>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lnSpc>
                <a:spcPct val="90000"/>
              </a:lnSpc>
            </a:pPr>
            <a:r>
              <a:rPr lang="nl-NL" sz="2800" b="1" i="1" dirty="0">
                <a:solidFill>
                  <a:srgbClr val="EC7404"/>
                </a:solidFill>
              </a:rPr>
              <a:t>Toelichting op de alternatieven (generiek)</a:t>
            </a:r>
          </a:p>
        </p:txBody>
      </p:sp>
    </p:spTree>
    <p:extLst>
      <p:ext uri="{BB962C8B-B14F-4D97-AF65-F5344CB8AC3E}">
        <p14:creationId xmlns:p14="http://schemas.microsoft.com/office/powerpoint/2010/main" val="419393305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1CA15D-A731-4D95-8CE7-D187728D3C64}"/>
              </a:ext>
            </a:extLst>
          </p:cNvPr>
          <p:cNvSpPr>
            <a:spLocks noGrp="1"/>
          </p:cNvSpPr>
          <p:nvPr>
            <p:ph type="sldNum" sz="quarter" idx="12"/>
          </p:nvPr>
        </p:nvSpPr>
        <p:spPr/>
        <p:txBody>
          <a:bodyPr/>
          <a:lstStyle/>
          <a:p>
            <a:fld id="{C31F7836-E4B3-4985-A8BA-D04AF4A8C90B}" type="slidenum">
              <a:rPr lang="en-GB" smtClean="0"/>
              <a:pPr/>
              <a:t>24</a:t>
            </a:fld>
            <a:endParaRPr lang="en-GB" dirty="0"/>
          </a:p>
        </p:txBody>
      </p:sp>
      <p:sp>
        <p:nvSpPr>
          <p:cNvPr id="7" name="Rectangle 3">
            <a:extLst>
              <a:ext uri="{FF2B5EF4-FFF2-40B4-BE49-F238E27FC236}">
                <a16:creationId xmlns:a16="http://schemas.microsoft.com/office/drawing/2014/main" id="{25793A6A-9A93-4653-B441-096BAC9E23D6}"/>
              </a:ext>
            </a:extLst>
          </p:cNvPr>
          <p:cNvSpPr>
            <a:spLocks noChangeArrowheads="1"/>
          </p:cNvSpPr>
          <p:nvPr/>
        </p:nvSpPr>
        <p:spPr bwMode="auto">
          <a:xfrm>
            <a:off x="2220364" y="3757854"/>
            <a:ext cx="132927" cy="29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612" tIns="34306" rIns="68612" bIns="34306" numCol="1" anchor="ctr" anchorCtr="0" compatLnSpc="1">
            <a:prstTxWarp prst="textNoShape">
              <a:avLst/>
            </a:prstTxWarp>
            <a:spAutoFit/>
          </a:bodyPr>
          <a:lstStyle/>
          <a:p>
            <a:endParaRPr lang="nl-NL"/>
          </a:p>
        </p:txBody>
      </p:sp>
      <p:pic>
        <p:nvPicPr>
          <p:cNvPr id="19" name="Picture 18">
            <a:extLst>
              <a:ext uri="{FF2B5EF4-FFF2-40B4-BE49-F238E27FC236}">
                <a16:creationId xmlns:a16="http://schemas.microsoft.com/office/drawing/2014/main" id="{78B20329-1A01-4710-A4C7-088A8E2C07DF}"/>
              </a:ext>
            </a:extLst>
          </p:cNvPr>
          <p:cNvPicPr>
            <a:picLocks noChangeAspect="1"/>
          </p:cNvPicPr>
          <p:nvPr/>
        </p:nvPicPr>
        <p:blipFill rotWithShape="1">
          <a:blip r:embed="rId3"/>
          <a:srcRect l="53150"/>
          <a:stretch/>
        </p:blipFill>
        <p:spPr>
          <a:xfrm>
            <a:off x="593677" y="2325760"/>
            <a:ext cx="6502256" cy="2219465"/>
          </a:xfrm>
          <a:prstGeom prst="rect">
            <a:avLst/>
          </a:prstGeom>
        </p:spPr>
      </p:pic>
      <p:graphicFrame>
        <p:nvGraphicFramePr>
          <p:cNvPr id="6" name="Table 5">
            <a:extLst>
              <a:ext uri="{FF2B5EF4-FFF2-40B4-BE49-F238E27FC236}">
                <a16:creationId xmlns:a16="http://schemas.microsoft.com/office/drawing/2014/main" id="{0888524E-FA92-4DBF-A6FE-6A9C1079AE68}"/>
              </a:ext>
            </a:extLst>
          </p:cNvPr>
          <p:cNvGraphicFramePr>
            <a:graphicFrameLocks noGrp="1"/>
          </p:cNvGraphicFramePr>
          <p:nvPr>
            <p:extLst>
              <p:ext uri="{D42A27DB-BD31-4B8C-83A1-F6EECF244321}">
                <p14:modId xmlns:p14="http://schemas.microsoft.com/office/powerpoint/2010/main" val="3314872191"/>
              </p:ext>
            </p:extLst>
          </p:nvPr>
        </p:nvGraphicFramePr>
        <p:xfrm>
          <a:off x="593674" y="741518"/>
          <a:ext cx="6502259" cy="1463838"/>
        </p:xfrm>
        <a:graphic>
          <a:graphicData uri="http://schemas.openxmlformats.org/drawingml/2006/table">
            <a:tbl>
              <a:tblPr firstRow="1" firstCol="1" bandRow="1"/>
              <a:tblGrid>
                <a:gridCol w="1889455">
                  <a:extLst>
                    <a:ext uri="{9D8B030D-6E8A-4147-A177-3AD203B41FA5}">
                      <a16:colId xmlns:a16="http://schemas.microsoft.com/office/drawing/2014/main" val="3332943058"/>
                    </a:ext>
                  </a:extLst>
                </a:gridCol>
                <a:gridCol w="242252">
                  <a:extLst>
                    <a:ext uri="{9D8B030D-6E8A-4147-A177-3AD203B41FA5}">
                      <a16:colId xmlns:a16="http://schemas.microsoft.com/office/drawing/2014/main" val="1464270485"/>
                    </a:ext>
                  </a:extLst>
                </a:gridCol>
                <a:gridCol w="242252">
                  <a:extLst>
                    <a:ext uri="{9D8B030D-6E8A-4147-A177-3AD203B41FA5}">
                      <a16:colId xmlns:a16="http://schemas.microsoft.com/office/drawing/2014/main" val="2451287641"/>
                    </a:ext>
                  </a:extLst>
                </a:gridCol>
                <a:gridCol w="242252">
                  <a:extLst>
                    <a:ext uri="{9D8B030D-6E8A-4147-A177-3AD203B41FA5}">
                      <a16:colId xmlns:a16="http://schemas.microsoft.com/office/drawing/2014/main" val="1289812277"/>
                    </a:ext>
                  </a:extLst>
                </a:gridCol>
                <a:gridCol w="242779">
                  <a:extLst>
                    <a:ext uri="{9D8B030D-6E8A-4147-A177-3AD203B41FA5}">
                      <a16:colId xmlns:a16="http://schemas.microsoft.com/office/drawing/2014/main" val="3363750346"/>
                    </a:ext>
                  </a:extLst>
                </a:gridCol>
                <a:gridCol w="242779">
                  <a:extLst>
                    <a:ext uri="{9D8B030D-6E8A-4147-A177-3AD203B41FA5}">
                      <a16:colId xmlns:a16="http://schemas.microsoft.com/office/drawing/2014/main" val="3964020718"/>
                    </a:ext>
                  </a:extLst>
                </a:gridCol>
                <a:gridCol w="242779">
                  <a:extLst>
                    <a:ext uri="{9D8B030D-6E8A-4147-A177-3AD203B41FA5}">
                      <a16:colId xmlns:a16="http://schemas.microsoft.com/office/drawing/2014/main" val="2332507182"/>
                    </a:ext>
                  </a:extLst>
                </a:gridCol>
                <a:gridCol w="242779">
                  <a:extLst>
                    <a:ext uri="{9D8B030D-6E8A-4147-A177-3AD203B41FA5}">
                      <a16:colId xmlns:a16="http://schemas.microsoft.com/office/drawing/2014/main" val="2298251609"/>
                    </a:ext>
                  </a:extLst>
                </a:gridCol>
                <a:gridCol w="277613">
                  <a:extLst>
                    <a:ext uri="{9D8B030D-6E8A-4147-A177-3AD203B41FA5}">
                      <a16:colId xmlns:a16="http://schemas.microsoft.com/office/drawing/2014/main" val="2021738028"/>
                    </a:ext>
                  </a:extLst>
                </a:gridCol>
                <a:gridCol w="277613">
                  <a:extLst>
                    <a:ext uri="{9D8B030D-6E8A-4147-A177-3AD203B41FA5}">
                      <a16:colId xmlns:a16="http://schemas.microsoft.com/office/drawing/2014/main" val="4095047398"/>
                    </a:ext>
                  </a:extLst>
                </a:gridCol>
                <a:gridCol w="277613">
                  <a:extLst>
                    <a:ext uri="{9D8B030D-6E8A-4147-A177-3AD203B41FA5}">
                      <a16:colId xmlns:a16="http://schemas.microsoft.com/office/drawing/2014/main" val="1408501718"/>
                    </a:ext>
                  </a:extLst>
                </a:gridCol>
                <a:gridCol w="209001">
                  <a:extLst>
                    <a:ext uri="{9D8B030D-6E8A-4147-A177-3AD203B41FA5}">
                      <a16:colId xmlns:a16="http://schemas.microsoft.com/office/drawing/2014/main" val="2046246280"/>
                    </a:ext>
                  </a:extLst>
                </a:gridCol>
                <a:gridCol w="225362">
                  <a:extLst>
                    <a:ext uri="{9D8B030D-6E8A-4147-A177-3AD203B41FA5}">
                      <a16:colId xmlns:a16="http://schemas.microsoft.com/office/drawing/2014/main" val="457033280"/>
                    </a:ext>
                  </a:extLst>
                </a:gridCol>
                <a:gridCol w="225362">
                  <a:extLst>
                    <a:ext uri="{9D8B030D-6E8A-4147-A177-3AD203B41FA5}">
                      <a16:colId xmlns:a16="http://schemas.microsoft.com/office/drawing/2014/main" val="2913839278"/>
                    </a:ext>
                  </a:extLst>
                </a:gridCol>
                <a:gridCol w="225362">
                  <a:extLst>
                    <a:ext uri="{9D8B030D-6E8A-4147-A177-3AD203B41FA5}">
                      <a16:colId xmlns:a16="http://schemas.microsoft.com/office/drawing/2014/main" val="1818286971"/>
                    </a:ext>
                  </a:extLst>
                </a:gridCol>
                <a:gridCol w="225362">
                  <a:extLst>
                    <a:ext uri="{9D8B030D-6E8A-4147-A177-3AD203B41FA5}">
                      <a16:colId xmlns:a16="http://schemas.microsoft.com/office/drawing/2014/main" val="1036893750"/>
                    </a:ext>
                  </a:extLst>
                </a:gridCol>
                <a:gridCol w="247529">
                  <a:extLst>
                    <a:ext uri="{9D8B030D-6E8A-4147-A177-3AD203B41FA5}">
                      <a16:colId xmlns:a16="http://schemas.microsoft.com/office/drawing/2014/main" val="3693540107"/>
                    </a:ext>
                  </a:extLst>
                </a:gridCol>
                <a:gridCol w="247529">
                  <a:extLst>
                    <a:ext uri="{9D8B030D-6E8A-4147-A177-3AD203B41FA5}">
                      <a16:colId xmlns:a16="http://schemas.microsoft.com/office/drawing/2014/main" val="1980134220"/>
                    </a:ext>
                  </a:extLst>
                </a:gridCol>
                <a:gridCol w="229057">
                  <a:extLst>
                    <a:ext uri="{9D8B030D-6E8A-4147-A177-3AD203B41FA5}">
                      <a16:colId xmlns:a16="http://schemas.microsoft.com/office/drawing/2014/main" val="642497542"/>
                    </a:ext>
                  </a:extLst>
                </a:gridCol>
                <a:gridCol w="247529">
                  <a:extLst>
                    <a:ext uri="{9D8B030D-6E8A-4147-A177-3AD203B41FA5}">
                      <a16:colId xmlns:a16="http://schemas.microsoft.com/office/drawing/2014/main" val="4069822100"/>
                    </a:ext>
                  </a:extLst>
                </a:gridCol>
              </a:tblGrid>
              <a:tr h="162648">
                <a:tc>
                  <a:txBody>
                    <a:bodyPr/>
                    <a:lstStyle/>
                    <a:p>
                      <a:pPr algn="r">
                        <a:lnSpc>
                          <a:spcPct val="115000"/>
                        </a:lnSpc>
                        <a:spcAft>
                          <a:spcPts val="0"/>
                        </a:spcAft>
                      </a:pPr>
                      <a:r>
                        <a:rPr lang="nl-NL" sz="6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Cluster</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gridSpan="5">
                  <a:txBody>
                    <a:bodyPr/>
                    <a:lstStyle/>
                    <a:p>
                      <a:pPr algn="ctr">
                        <a:lnSpc>
                          <a:spcPct val="115000"/>
                        </a:lnSpc>
                        <a:spcAft>
                          <a:spcPts val="0"/>
                        </a:spcAft>
                      </a:pPr>
                      <a:r>
                        <a:rPr lang="nl-NL" sz="6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Eldik</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gridSpan="2">
                  <a:txBody>
                    <a:bodyPr/>
                    <a:lstStyle/>
                    <a:p>
                      <a:pPr algn="ctr">
                        <a:lnSpc>
                          <a:spcPct val="115000"/>
                        </a:lnSpc>
                        <a:spcAft>
                          <a:spcPts val="0"/>
                        </a:spcAft>
                      </a:pPr>
                      <a:r>
                        <a:rPr lang="nl-NL" sz="6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De Snor</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gridSpan="8">
                  <a:txBody>
                    <a:bodyPr/>
                    <a:lstStyle/>
                    <a:p>
                      <a:pPr algn="ctr">
                        <a:lnSpc>
                          <a:spcPct val="115000"/>
                        </a:lnSpc>
                        <a:spcAft>
                          <a:spcPts val="0"/>
                        </a:spcAft>
                      </a:pPr>
                      <a:r>
                        <a:rPr lang="nl-NL" sz="6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Dodewaard / Hien</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gridSpan="4">
                  <a:txBody>
                    <a:bodyPr/>
                    <a:lstStyle/>
                    <a:p>
                      <a:pPr algn="ctr">
                        <a:lnSpc>
                          <a:spcPct val="115000"/>
                        </a:lnSpc>
                        <a:spcAft>
                          <a:spcPts val="0"/>
                        </a:spcAft>
                      </a:pPr>
                      <a:r>
                        <a:rPr lang="nl-NL" sz="6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Wely</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405108084"/>
                  </a:ext>
                </a:extLst>
              </a:tr>
              <a:tr h="162648">
                <a:tc>
                  <a:txBody>
                    <a:bodyPr/>
                    <a:lstStyle/>
                    <a:p>
                      <a:pPr algn="r">
                        <a:lnSpc>
                          <a:spcPct val="115000"/>
                        </a:lnSpc>
                        <a:spcAft>
                          <a:spcPts val="0"/>
                        </a:spcAft>
                      </a:pPr>
                      <a:r>
                        <a:rPr lang="nl-NL" sz="6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Dijkvak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3235513351"/>
                  </a:ext>
                </a:extLst>
              </a:tr>
              <a:tr h="189757">
                <a:tc>
                  <a:txBody>
                    <a:bodyPr/>
                    <a:lstStyle/>
                    <a:p>
                      <a:pPr>
                        <a:lnSpc>
                          <a:spcPct val="115000"/>
                        </a:lnSpc>
                        <a:spcAft>
                          <a:spcPts val="0"/>
                        </a:spcAft>
                      </a:pPr>
                      <a:r>
                        <a:rPr lang="nl-NL" sz="600" dirty="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A: Behoud ruimte voor de rivier </a:t>
                      </a:r>
                      <a:endParaRPr lang="nl-NL"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1448787135"/>
                  </a:ext>
                </a:extLst>
              </a:tr>
              <a:tr h="189757">
                <a:tc>
                  <a:txBody>
                    <a:bodyPr/>
                    <a:lstStyle/>
                    <a:p>
                      <a:pPr>
                        <a:lnSpc>
                          <a:spcPct val="115000"/>
                        </a:lnSpc>
                        <a:spcAft>
                          <a:spcPts val="0"/>
                        </a:spcAft>
                      </a:pPr>
                      <a:r>
                        <a:rPr lang="nl-NL" sz="6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B: Behoud binnendijkse waarden</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extLst>
                  <a:ext uri="{0D108BD9-81ED-4DB2-BD59-A6C34878D82A}">
                    <a16:rowId xmlns:a16="http://schemas.microsoft.com/office/drawing/2014/main" val="897632237"/>
                  </a:ext>
                </a:extLst>
              </a:tr>
              <a:tr h="189757">
                <a:tc>
                  <a:txBody>
                    <a:bodyPr/>
                    <a:lstStyle/>
                    <a:p>
                      <a:pPr>
                        <a:lnSpc>
                          <a:spcPct val="115000"/>
                        </a:lnSpc>
                        <a:spcAft>
                          <a:spcPts val="0"/>
                        </a:spcAft>
                      </a:pPr>
                      <a:r>
                        <a:rPr lang="nl-NL" sz="6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C: Minimaal ruimtebeslag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3874869595"/>
                  </a:ext>
                </a:extLst>
              </a:tr>
              <a:tr h="189757">
                <a:tc>
                  <a:txBody>
                    <a:bodyPr/>
                    <a:lstStyle/>
                    <a:p>
                      <a:pPr>
                        <a:lnSpc>
                          <a:spcPct val="115000"/>
                        </a:lnSpc>
                        <a:spcAft>
                          <a:spcPts val="0"/>
                        </a:spcAft>
                      </a:pPr>
                      <a:r>
                        <a:rPr lang="nl-NL" sz="600" dirty="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D: Dorpsontwikkeling </a:t>
                      </a:r>
                      <a:endParaRPr lang="nl-NL"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F</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F</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985716793"/>
                  </a:ext>
                </a:extLst>
              </a:tr>
              <a:tr h="189757">
                <a:tc>
                  <a:txBody>
                    <a:bodyPr/>
                    <a:lstStyle/>
                    <a:p>
                      <a:pPr>
                        <a:lnSpc>
                          <a:spcPct val="115000"/>
                        </a:lnSpc>
                        <a:spcAft>
                          <a:spcPts val="0"/>
                        </a:spcAft>
                      </a:pPr>
                      <a:r>
                        <a:rPr lang="nl-NL" sz="6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E: Agrarisch cultuurlandschap</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F</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2994837066"/>
                  </a:ext>
                </a:extLst>
              </a:tr>
              <a:tr h="189757">
                <a:tc>
                  <a:txBody>
                    <a:bodyPr/>
                    <a:lstStyle/>
                    <a:p>
                      <a:pPr>
                        <a:lnSpc>
                          <a:spcPct val="115000"/>
                        </a:lnSpc>
                        <a:spcAft>
                          <a:spcPts val="0"/>
                        </a:spcAft>
                      </a:pPr>
                      <a:r>
                        <a:rPr lang="nl-NL" sz="6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F: Inpassing natuurwaarden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E</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E</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nl-NL" sz="800" dirty="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E</a:t>
                      </a:r>
                      <a:endParaRPr lang="nl-NL"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53" marR="33353" marT="0" marB="0" anchor="ctr">
                    <a:lnL w="12700" cap="flat" cmpd="sng" algn="ctr">
                      <a:solidFill>
                        <a:srgbClr val="00577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3749149653"/>
                  </a:ext>
                </a:extLst>
              </a:tr>
            </a:tbl>
          </a:graphicData>
        </a:graphic>
      </p:graphicFrame>
      <p:sp>
        <p:nvSpPr>
          <p:cNvPr id="9" name="Title 1">
            <a:extLst>
              <a:ext uri="{FF2B5EF4-FFF2-40B4-BE49-F238E27FC236}">
                <a16:creationId xmlns:a16="http://schemas.microsoft.com/office/drawing/2014/main" id="{C9C6A147-5636-4429-B3DB-363C848937E5}"/>
              </a:ext>
            </a:extLst>
          </p:cNvPr>
          <p:cNvSpPr txBox="1">
            <a:spLocks/>
          </p:cNvSpPr>
          <p:nvPr/>
        </p:nvSpPr>
        <p:spPr>
          <a:xfrm>
            <a:off x="522210" y="323908"/>
            <a:ext cx="8171999" cy="410788"/>
          </a:xfrm>
        </p:spPr>
        <p:txBody>
          <a:bodyPr lIns="0" tIns="46800" rIns="0" bIns="46800" anchor="ctr" anchorCtr="0">
            <a:noAutofit/>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lnSpc>
                <a:spcPct val="90000"/>
              </a:lnSpc>
            </a:pPr>
            <a:r>
              <a:rPr lang="nl-NL" sz="2800" b="1" i="1" dirty="0">
                <a:solidFill>
                  <a:srgbClr val="EC7404"/>
                </a:solidFill>
              </a:rPr>
              <a:t>Alternatieven oostelijk deel</a:t>
            </a:r>
          </a:p>
        </p:txBody>
      </p:sp>
      <p:sp>
        <p:nvSpPr>
          <p:cNvPr id="8" name="Tekstvak 7"/>
          <p:cNvSpPr txBox="1"/>
          <p:nvPr/>
        </p:nvSpPr>
        <p:spPr>
          <a:xfrm>
            <a:off x="439842" y="4447213"/>
            <a:ext cx="7612385" cy="584775"/>
          </a:xfrm>
          <a:prstGeom prst="rect">
            <a:avLst/>
          </a:prstGeom>
          <a:noFill/>
        </p:spPr>
        <p:txBody>
          <a:bodyPr wrap="square" rtlCol="0">
            <a:spAutoFit/>
          </a:bodyPr>
          <a:lstStyle/>
          <a:p>
            <a:r>
              <a:rPr lang="nl-NL" sz="1600" dirty="0">
                <a:solidFill>
                  <a:srgbClr val="562E86"/>
                </a:solidFill>
              </a:rPr>
              <a:t>Alternatief A – B – C: Uitgangspunt behoud aanwezige waarden</a:t>
            </a:r>
          </a:p>
          <a:p>
            <a:r>
              <a:rPr lang="nl-NL" sz="1600" dirty="0">
                <a:solidFill>
                  <a:srgbClr val="562E86"/>
                </a:solidFill>
              </a:rPr>
              <a:t>Alternatief D – E – F: Uitgangspunt inpassing aanwezige waarden</a:t>
            </a:r>
          </a:p>
        </p:txBody>
      </p:sp>
    </p:spTree>
    <p:extLst>
      <p:ext uri="{BB962C8B-B14F-4D97-AF65-F5344CB8AC3E}">
        <p14:creationId xmlns:p14="http://schemas.microsoft.com/office/powerpoint/2010/main" val="250987191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1CA15D-A731-4D95-8CE7-D187728D3C64}"/>
              </a:ext>
            </a:extLst>
          </p:cNvPr>
          <p:cNvSpPr>
            <a:spLocks noGrp="1"/>
          </p:cNvSpPr>
          <p:nvPr>
            <p:ph type="sldNum" sz="quarter" idx="12"/>
          </p:nvPr>
        </p:nvSpPr>
        <p:spPr/>
        <p:txBody>
          <a:bodyPr/>
          <a:lstStyle/>
          <a:p>
            <a:fld id="{C31F7836-E4B3-4985-A8BA-D04AF4A8C90B}" type="slidenum">
              <a:rPr lang="en-GB" smtClean="0"/>
              <a:pPr/>
              <a:t>25</a:t>
            </a:fld>
            <a:endParaRPr lang="en-GB" dirty="0"/>
          </a:p>
        </p:txBody>
      </p:sp>
      <p:sp>
        <p:nvSpPr>
          <p:cNvPr id="7" name="Rectangle 3">
            <a:extLst>
              <a:ext uri="{FF2B5EF4-FFF2-40B4-BE49-F238E27FC236}">
                <a16:creationId xmlns:a16="http://schemas.microsoft.com/office/drawing/2014/main" id="{25793A6A-9A93-4653-B441-096BAC9E23D6}"/>
              </a:ext>
            </a:extLst>
          </p:cNvPr>
          <p:cNvSpPr>
            <a:spLocks noChangeArrowheads="1"/>
          </p:cNvSpPr>
          <p:nvPr/>
        </p:nvSpPr>
        <p:spPr bwMode="auto">
          <a:xfrm>
            <a:off x="2214662" y="3785140"/>
            <a:ext cx="138629" cy="34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612" tIns="34306" rIns="68612" bIns="34306" numCol="1" anchor="ctr" anchorCtr="0" compatLnSpc="1">
            <a:prstTxWarp prst="textNoShape">
              <a:avLst/>
            </a:prstTxWarp>
            <a:spAutoFit/>
          </a:bodyPr>
          <a:lstStyle/>
          <a:p>
            <a:endParaRPr lang="nl-NL"/>
          </a:p>
        </p:txBody>
      </p:sp>
      <p:pic>
        <p:nvPicPr>
          <p:cNvPr id="17" name="Picture 16">
            <a:extLst>
              <a:ext uri="{FF2B5EF4-FFF2-40B4-BE49-F238E27FC236}">
                <a16:creationId xmlns:a16="http://schemas.microsoft.com/office/drawing/2014/main" id="{2E2D9FDC-FC98-4A82-BA6A-68E9337B53DE}"/>
              </a:ext>
            </a:extLst>
          </p:cNvPr>
          <p:cNvPicPr>
            <a:picLocks noChangeAspect="1"/>
          </p:cNvPicPr>
          <p:nvPr/>
        </p:nvPicPr>
        <p:blipFill rotWithShape="1">
          <a:blip r:embed="rId2"/>
          <a:srcRect l="-454" r="45703"/>
          <a:stretch/>
        </p:blipFill>
        <p:spPr>
          <a:xfrm>
            <a:off x="583189" y="2442774"/>
            <a:ext cx="7119233" cy="2086026"/>
          </a:xfrm>
          <a:prstGeom prst="rect">
            <a:avLst/>
          </a:prstGeom>
        </p:spPr>
      </p:pic>
      <p:graphicFrame>
        <p:nvGraphicFramePr>
          <p:cNvPr id="5" name="Table 4">
            <a:extLst>
              <a:ext uri="{FF2B5EF4-FFF2-40B4-BE49-F238E27FC236}">
                <a16:creationId xmlns:a16="http://schemas.microsoft.com/office/drawing/2014/main" id="{0B355E3A-38D4-42DB-87F1-6DC0AC232ACE}"/>
              </a:ext>
            </a:extLst>
          </p:cNvPr>
          <p:cNvGraphicFramePr>
            <a:graphicFrameLocks noGrp="1"/>
          </p:cNvGraphicFramePr>
          <p:nvPr>
            <p:extLst>
              <p:ext uri="{D42A27DB-BD31-4B8C-83A1-F6EECF244321}">
                <p14:modId xmlns:p14="http://schemas.microsoft.com/office/powerpoint/2010/main" val="1601656878"/>
              </p:ext>
            </p:extLst>
          </p:nvPr>
        </p:nvGraphicFramePr>
        <p:xfrm>
          <a:off x="583190" y="734696"/>
          <a:ext cx="7108748" cy="1604110"/>
        </p:xfrm>
        <a:graphic>
          <a:graphicData uri="http://schemas.openxmlformats.org/drawingml/2006/table">
            <a:tbl>
              <a:tblPr firstRow="1" firstCol="1" bandRow="1"/>
              <a:tblGrid>
                <a:gridCol w="1797266">
                  <a:extLst>
                    <a:ext uri="{9D8B030D-6E8A-4147-A177-3AD203B41FA5}">
                      <a16:colId xmlns:a16="http://schemas.microsoft.com/office/drawing/2014/main" val="69146583"/>
                    </a:ext>
                  </a:extLst>
                </a:gridCol>
                <a:gridCol w="230934">
                  <a:extLst>
                    <a:ext uri="{9D8B030D-6E8A-4147-A177-3AD203B41FA5}">
                      <a16:colId xmlns:a16="http://schemas.microsoft.com/office/drawing/2014/main" val="3610877017"/>
                    </a:ext>
                  </a:extLst>
                </a:gridCol>
                <a:gridCol w="235452">
                  <a:extLst>
                    <a:ext uri="{9D8B030D-6E8A-4147-A177-3AD203B41FA5}">
                      <a16:colId xmlns:a16="http://schemas.microsoft.com/office/drawing/2014/main" val="3732490170"/>
                    </a:ext>
                  </a:extLst>
                </a:gridCol>
                <a:gridCol w="230432">
                  <a:extLst>
                    <a:ext uri="{9D8B030D-6E8A-4147-A177-3AD203B41FA5}">
                      <a16:colId xmlns:a16="http://schemas.microsoft.com/office/drawing/2014/main" val="2740240776"/>
                    </a:ext>
                  </a:extLst>
                </a:gridCol>
                <a:gridCol w="229930">
                  <a:extLst>
                    <a:ext uri="{9D8B030D-6E8A-4147-A177-3AD203B41FA5}">
                      <a16:colId xmlns:a16="http://schemas.microsoft.com/office/drawing/2014/main" val="899831091"/>
                    </a:ext>
                  </a:extLst>
                </a:gridCol>
                <a:gridCol w="229930">
                  <a:extLst>
                    <a:ext uri="{9D8B030D-6E8A-4147-A177-3AD203B41FA5}">
                      <a16:colId xmlns:a16="http://schemas.microsoft.com/office/drawing/2014/main" val="1116138164"/>
                    </a:ext>
                  </a:extLst>
                </a:gridCol>
                <a:gridCol w="229930">
                  <a:extLst>
                    <a:ext uri="{9D8B030D-6E8A-4147-A177-3AD203B41FA5}">
                      <a16:colId xmlns:a16="http://schemas.microsoft.com/office/drawing/2014/main" val="2621342797"/>
                    </a:ext>
                  </a:extLst>
                </a:gridCol>
                <a:gridCol w="229930">
                  <a:extLst>
                    <a:ext uri="{9D8B030D-6E8A-4147-A177-3AD203B41FA5}">
                      <a16:colId xmlns:a16="http://schemas.microsoft.com/office/drawing/2014/main" val="1027826355"/>
                    </a:ext>
                  </a:extLst>
                </a:gridCol>
                <a:gridCol w="230934">
                  <a:extLst>
                    <a:ext uri="{9D8B030D-6E8A-4147-A177-3AD203B41FA5}">
                      <a16:colId xmlns:a16="http://schemas.microsoft.com/office/drawing/2014/main" val="825205935"/>
                    </a:ext>
                  </a:extLst>
                </a:gridCol>
                <a:gridCol w="230934">
                  <a:extLst>
                    <a:ext uri="{9D8B030D-6E8A-4147-A177-3AD203B41FA5}">
                      <a16:colId xmlns:a16="http://schemas.microsoft.com/office/drawing/2014/main" val="2304963184"/>
                    </a:ext>
                  </a:extLst>
                </a:gridCol>
                <a:gridCol w="230934">
                  <a:extLst>
                    <a:ext uri="{9D8B030D-6E8A-4147-A177-3AD203B41FA5}">
                      <a16:colId xmlns:a16="http://schemas.microsoft.com/office/drawing/2014/main" val="2747155023"/>
                    </a:ext>
                  </a:extLst>
                </a:gridCol>
                <a:gridCol w="230934">
                  <a:extLst>
                    <a:ext uri="{9D8B030D-6E8A-4147-A177-3AD203B41FA5}">
                      <a16:colId xmlns:a16="http://schemas.microsoft.com/office/drawing/2014/main" val="1007437820"/>
                    </a:ext>
                  </a:extLst>
                </a:gridCol>
                <a:gridCol w="230934">
                  <a:extLst>
                    <a:ext uri="{9D8B030D-6E8A-4147-A177-3AD203B41FA5}">
                      <a16:colId xmlns:a16="http://schemas.microsoft.com/office/drawing/2014/main" val="7105776"/>
                    </a:ext>
                  </a:extLst>
                </a:gridCol>
                <a:gridCol w="230934">
                  <a:extLst>
                    <a:ext uri="{9D8B030D-6E8A-4147-A177-3AD203B41FA5}">
                      <a16:colId xmlns:a16="http://schemas.microsoft.com/office/drawing/2014/main" val="496118588"/>
                    </a:ext>
                  </a:extLst>
                </a:gridCol>
                <a:gridCol w="230934">
                  <a:extLst>
                    <a:ext uri="{9D8B030D-6E8A-4147-A177-3AD203B41FA5}">
                      <a16:colId xmlns:a16="http://schemas.microsoft.com/office/drawing/2014/main" val="3832620859"/>
                    </a:ext>
                  </a:extLst>
                </a:gridCol>
                <a:gridCol w="230934">
                  <a:extLst>
                    <a:ext uri="{9D8B030D-6E8A-4147-A177-3AD203B41FA5}">
                      <a16:colId xmlns:a16="http://schemas.microsoft.com/office/drawing/2014/main" val="3521195222"/>
                    </a:ext>
                  </a:extLst>
                </a:gridCol>
                <a:gridCol w="230934">
                  <a:extLst>
                    <a:ext uri="{9D8B030D-6E8A-4147-A177-3AD203B41FA5}">
                      <a16:colId xmlns:a16="http://schemas.microsoft.com/office/drawing/2014/main" val="1639711605"/>
                    </a:ext>
                  </a:extLst>
                </a:gridCol>
                <a:gridCol w="230934">
                  <a:extLst>
                    <a:ext uri="{9D8B030D-6E8A-4147-A177-3AD203B41FA5}">
                      <a16:colId xmlns:a16="http://schemas.microsoft.com/office/drawing/2014/main" val="1437483327"/>
                    </a:ext>
                  </a:extLst>
                </a:gridCol>
                <a:gridCol w="230934">
                  <a:extLst>
                    <a:ext uri="{9D8B030D-6E8A-4147-A177-3AD203B41FA5}">
                      <a16:colId xmlns:a16="http://schemas.microsoft.com/office/drawing/2014/main" val="2148352523"/>
                    </a:ext>
                  </a:extLst>
                </a:gridCol>
                <a:gridCol w="230934">
                  <a:extLst>
                    <a:ext uri="{9D8B030D-6E8A-4147-A177-3AD203B41FA5}">
                      <a16:colId xmlns:a16="http://schemas.microsoft.com/office/drawing/2014/main" val="1518396954"/>
                    </a:ext>
                  </a:extLst>
                </a:gridCol>
                <a:gridCol w="230934">
                  <a:extLst>
                    <a:ext uri="{9D8B030D-6E8A-4147-A177-3AD203B41FA5}">
                      <a16:colId xmlns:a16="http://schemas.microsoft.com/office/drawing/2014/main" val="1869770795"/>
                    </a:ext>
                  </a:extLst>
                </a:gridCol>
                <a:gridCol w="230934">
                  <a:extLst>
                    <a:ext uri="{9D8B030D-6E8A-4147-A177-3AD203B41FA5}">
                      <a16:colId xmlns:a16="http://schemas.microsoft.com/office/drawing/2014/main" val="1248187420"/>
                    </a:ext>
                  </a:extLst>
                </a:gridCol>
                <a:gridCol w="230934">
                  <a:extLst>
                    <a:ext uri="{9D8B030D-6E8A-4147-A177-3AD203B41FA5}">
                      <a16:colId xmlns:a16="http://schemas.microsoft.com/office/drawing/2014/main" val="442477891"/>
                    </a:ext>
                  </a:extLst>
                </a:gridCol>
                <a:gridCol w="230934">
                  <a:extLst>
                    <a:ext uri="{9D8B030D-6E8A-4147-A177-3AD203B41FA5}">
                      <a16:colId xmlns:a16="http://schemas.microsoft.com/office/drawing/2014/main" val="624739458"/>
                    </a:ext>
                  </a:extLst>
                </a:gridCol>
              </a:tblGrid>
              <a:tr h="174461">
                <a:tc>
                  <a:txBody>
                    <a:bodyPr/>
                    <a:lstStyle/>
                    <a:p>
                      <a:pPr algn="r">
                        <a:lnSpc>
                          <a:spcPct val="115000"/>
                        </a:lnSpc>
                        <a:spcAft>
                          <a:spcPts val="0"/>
                        </a:spcAft>
                      </a:pPr>
                      <a:r>
                        <a:rPr lang="nl-NL" sz="5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Cluster</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Kd</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gridSpan="6">
                  <a:txBody>
                    <a:bodyPr/>
                    <a:lstStyle/>
                    <a:p>
                      <a:pPr algn="ctr">
                        <a:lnSpc>
                          <a:spcPct val="115000"/>
                        </a:lnSpc>
                        <a:spcAft>
                          <a:spcPts val="0"/>
                        </a:spcAft>
                      </a:pPr>
                      <a:r>
                        <a:rPr lang="nl-NL" sz="5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Ooy</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gridSpan="6">
                  <a:txBody>
                    <a:bodyPr/>
                    <a:lstStyle/>
                    <a:p>
                      <a:pPr algn="ctr">
                        <a:lnSpc>
                          <a:spcPct val="115000"/>
                        </a:lnSpc>
                        <a:spcAft>
                          <a:spcPts val="0"/>
                        </a:spcAft>
                      </a:pPr>
                      <a:r>
                        <a:rPr lang="nl-NL" sz="5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Echteld</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gridSpan="4">
                  <a:txBody>
                    <a:bodyPr/>
                    <a:lstStyle/>
                    <a:p>
                      <a:pPr algn="ctr">
                        <a:lnSpc>
                          <a:spcPct val="115000"/>
                        </a:lnSpc>
                        <a:spcAft>
                          <a:spcPts val="0"/>
                        </a:spcAft>
                      </a:pPr>
                      <a:r>
                        <a:rPr lang="nl-NL" sz="5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IJzendoorn</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gridSpan="6">
                  <a:txBody>
                    <a:bodyPr/>
                    <a:lstStyle/>
                    <a:p>
                      <a:pPr algn="ctr">
                        <a:lnSpc>
                          <a:spcPct val="115000"/>
                        </a:lnSpc>
                        <a:spcAft>
                          <a:spcPts val="0"/>
                        </a:spcAft>
                      </a:pPr>
                      <a:r>
                        <a:rPr lang="nl-NL" sz="5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Ochten</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3197381714"/>
                  </a:ext>
                </a:extLst>
              </a:tr>
              <a:tr h="174461">
                <a:tc>
                  <a:txBody>
                    <a:bodyPr/>
                    <a:lstStyle/>
                    <a:p>
                      <a:pPr algn="r">
                        <a:lnSpc>
                          <a:spcPct val="115000"/>
                        </a:lnSpc>
                        <a:spcAft>
                          <a:spcPts val="0"/>
                        </a:spcAft>
                      </a:pPr>
                      <a:r>
                        <a:rPr lang="nl-NL" sz="500" b="1">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Dijkvak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42</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41</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39</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38</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37</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28</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27</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48769710"/>
                  </a:ext>
                </a:extLst>
              </a:tr>
              <a:tr h="209198">
                <a:tc>
                  <a:txBody>
                    <a:bodyPr/>
                    <a:lstStyle/>
                    <a:p>
                      <a:pPr>
                        <a:lnSpc>
                          <a:spcPct val="115000"/>
                        </a:lnSpc>
                        <a:spcAft>
                          <a:spcPts val="0"/>
                        </a:spcAft>
                      </a:pPr>
                      <a:r>
                        <a:rPr lang="nl-NL" sz="500" dirty="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A: Behoud ruimte voor de rivier </a:t>
                      </a:r>
                      <a:endParaRPr lang="nl-NL"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1073733271"/>
                  </a:ext>
                </a:extLst>
              </a:tr>
              <a:tr h="209198">
                <a:tc>
                  <a:txBody>
                    <a:bodyPr/>
                    <a:lstStyle/>
                    <a:p>
                      <a:pP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B: Behoud binnendijkse waarden</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734188954"/>
                  </a:ext>
                </a:extLst>
              </a:tr>
              <a:tr h="209198">
                <a:tc>
                  <a:txBody>
                    <a:bodyPr/>
                    <a:lstStyle/>
                    <a:p>
                      <a:pP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C: Minimaal ruimtebeslag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extLst>
                  <a:ext uri="{0D108BD9-81ED-4DB2-BD59-A6C34878D82A}">
                    <a16:rowId xmlns:a16="http://schemas.microsoft.com/office/drawing/2014/main" val="3937716562"/>
                  </a:ext>
                </a:extLst>
              </a:tr>
              <a:tr h="209198">
                <a:tc>
                  <a:txBody>
                    <a:bodyPr/>
                    <a:lstStyle/>
                    <a:p>
                      <a:pP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D: Dorpsontwikkeling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FFFFF"/>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F</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A5A4A4"/>
                    </a:solidFill>
                  </a:tcPr>
                </a:tc>
                <a:extLst>
                  <a:ext uri="{0D108BD9-81ED-4DB2-BD59-A6C34878D82A}">
                    <a16:rowId xmlns:a16="http://schemas.microsoft.com/office/drawing/2014/main" val="288677851"/>
                  </a:ext>
                </a:extLst>
              </a:tr>
              <a:tr h="209198">
                <a:tc>
                  <a:txBody>
                    <a:bodyPr/>
                    <a:lstStyle/>
                    <a:p>
                      <a:pP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E: Agrarisch cultuurlandschap</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extLst>
                  <a:ext uri="{0D108BD9-81ED-4DB2-BD59-A6C34878D82A}">
                    <a16:rowId xmlns:a16="http://schemas.microsoft.com/office/drawing/2014/main" val="2175478063"/>
                  </a:ext>
                </a:extLst>
              </a:tr>
              <a:tr h="209198">
                <a:tc>
                  <a:txBody>
                    <a:bodyPr/>
                    <a:lstStyle/>
                    <a:p>
                      <a:pPr>
                        <a:lnSpc>
                          <a:spcPct val="115000"/>
                        </a:lnSpc>
                        <a:spcAft>
                          <a:spcPts val="0"/>
                        </a:spcAft>
                      </a:pPr>
                      <a:r>
                        <a:rPr lang="nl-NL" sz="500">
                          <a:solidFill>
                            <a:srgbClr val="00577E"/>
                          </a:solidFill>
                          <a:effectLst/>
                          <a:latin typeface="Arial" panose="020B0604020202020204" pitchFamily="34" charset="0"/>
                          <a:ea typeface="Times New Roman" panose="02020603050405020304" pitchFamily="18" charset="0"/>
                          <a:cs typeface="Times New Roman" panose="02020603050405020304" pitchFamily="18" charset="0"/>
                        </a:rPr>
                        <a:t>Alternatief F: Inpassing natuurwaarden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B</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 </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577E"/>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9050" cap="flat" cmpd="sng" algn="ctr">
                      <a:solidFill>
                        <a:srgbClr val="000000"/>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C</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80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2700" cap="flat" cmpd="sng" algn="ctr">
                      <a:solidFill>
                        <a:srgbClr val="00577E"/>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800" dirty="0">
                          <a:solidFill>
                            <a:srgbClr val="00577E"/>
                          </a:solidFill>
                          <a:effectLst/>
                          <a:latin typeface="Calibri" panose="020F0502020204030204" pitchFamily="34" charset="0"/>
                          <a:ea typeface="Times New Roman" panose="02020603050405020304" pitchFamily="18" charset="0"/>
                          <a:cs typeface="Arial" panose="020B0604020202020204" pitchFamily="34" charset="0"/>
                        </a:rPr>
                        <a:t>√</a:t>
                      </a:r>
                      <a:endParaRPr lang="nl-NL"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0315" marR="30315" marT="0" marB="0" anchor="ctr">
                    <a:lnL w="12700" cap="flat" cmpd="sng" algn="ctr">
                      <a:solidFill>
                        <a:srgbClr val="00577E"/>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577E"/>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277487"/>
                  </a:ext>
                </a:extLst>
              </a:tr>
            </a:tbl>
          </a:graphicData>
        </a:graphic>
      </p:graphicFrame>
      <p:sp>
        <p:nvSpPr>
          <p:cNvPr id="8" name="Title 1">
            <a:extLst>
              <a:ext uri="{FF2B5EF4-FFF2-40B4-BE49-F238E27FC236}">
                <a16:creationId xmlns:a16="http://schemas.microsoft.com/office/drawing/2014/main" id="{C9C6A147-5636-4429-B3DB-363C848937E5}"/>
              </a:ext>
            </a:extLst>
          </p:cNvPr>
          <p:cNvSpPr txBox="1">
            <a:spLocks/>
          </p:cNvSpPr>
          <p:nvPr/>
        </p:nvSpPr>
        <p:spPr>
          <a:xfrm>
            <a:off x="522210" y="323908"/>
            <a:ext cx="8171999" cy="410788"/>
          </a:xfrm>
        </p:spPr>
        <p:txBody>
          <a:bodyPr lIns="0" tIns="46800" rIns="0" bIns="46800" anchor="ctr" anchorCtr="0">
            <a:noAutofit/>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lnSpc>
                <a:spcPct val="90000"/>
              </a:lnSpc>
            </a:pPr>
            <a:r>
              <a:rPr lang="nl-NL" sz="2800" b="1" i="1" dirty="0">
                <a:solidFill>
                  <a:srgbClr val="EC7404"/>
                </a:solidFill>
              </a:rPr>
              <a:t>Alternatieven westelijk deel</a:t>
            </a:r>
          </a:p>
        </p:txBody>
      </p:sp>
      <p:sp>
        <p:nvSpPr>
          <p:cNvPr id="9" name="Tekstvak 8"/>
          <p:cNvSpPr txBox="1"/>
          <p:nvPr/>
        </p:nvSpPr>
        <p:spPr>
          <a:xfrm>
            <a:off x="439842" y="4447213"/>
            <a:ext cx="7612385" cy="584775"/>
          </a:xfrm>
          <a:prstGeom prst="rect">
            <a:avLst/>
          </a:prstGeom>
          <a:noFill/>
        </p:spPr>
        <p:txBody>
          <a:bodyPr wrap="square" rtlCol="0">
            <a:spAutoFit/>
          </a:bodyPr>
          <a:lstStyle/>
          <a:p>
            <a:r>
              <a:rPr lang="nl-NL" sz="1600" dirty="0">
                <a:solidFill>
                  <a:srgbClr val="562E86"/>
                </a:solidFill>
              </a:rPr>
              <a:t>Alternatief A – B – C: Uitgangspunt behoud aanwezige waarden</a:t>
            </a:r>
          </a:p>
          <a:p>
            <a:r>
              <a:rPr lang="nl-NL" sz="1600" dirty="0">
                <a:solidFill>
                  <a:srgbClr val="562E86"/>
                </a:solidFill>
              </a:rPr>
              <a:t>Alternatief D – E – F: Uitgangspunt inpassing aanwezige waarden</a:t>
            </a:r>
          </a:p>
        </p:txBody>
      </p:sp>
    </p:spTree>
    <p:extLst>
      <p:ext uri="{BB962C8B-B14F-4D97-AF65-F5344CB8AC3E}">
        <p14:creationId xmlns:p14="http://schemas.microsoft.com/office/powerpoint/2010/main" val="152914166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25" y="470273"/>
            <a:ext cx="6734175" cy="4533526"/>
          </a:xfrm>
          <a:prstGeom prst="rect">
            <a:avLst/>
          </a:prstGeom>
        </p:spPr>
      </p:pic>
      <p:sp>
        <p:nvSpPr>
          <p:cNvPr id="5" name="Titel 1"/>
          <p:cNvSpPr txBox="1">
            <a:spLocks/>
          </p:cNvSpPr>
          <p:nvPr/>
        </p:nvSpPr>
        <p:spPr>
          <a:xfrm>
            <a:off x="295275" y="226176"/>
            <a:ext cx="10972800" cy="721381"/>
          </a:xfrm>
          <a:prstGeom prst="rect">
            <a:avLst/>
          </a:prstGeom>
        </p:spPr>
        <p:txBody>
          <a:bodyPr vert="horz" anchor="t"/>
          <a:lstStyle>
            <a:lvl1pPr algn="l" defTabSz="457200" rtl="0" eaLnBrk="1" fontAlgn="base" hangingPunct="1">
              <a:lnSpc>
                <a:spcPct val="90000"/>
              </a:lnSpc>
              <a:spcBef>
                <a:spcPct val="0"/>
              </a:spcBef>
              <a:spcAft>
                <a:spcPct val="0"/>
              </a:spcAft>
              <a:defRPr sz="4000" b="1" i="1" kern="1200">
                <a:solidFill>
                  <a:srgbClr val="EC7404"/>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nl-NL" dirty="0"/>
              <a:t>Beoordelingskader zeef 2</a:t>
            </a:r>
          </a:p>
        </p:txBody>
      </p:sp>
    </p:spTree>
    <p:extLst>
      <p:ext uri="{BB962C8B-B14F-4D97-AF65-F5344CB8AC3E}">
        <p14:creationId xmlns:p14="http://schemas.microsoft.com/office/powerpoint/2010/main" val="1303667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2990"/>
            <a:ext cx="8229600" cy="541036"/>
          </a:xfrm>
        </p:spPr>
        <p:txBody>
          <a:bodyPr/>
          <a:lstStyle/>
          <a:p>
            <a:r>
              <a:rPr lang="nl-NL" dirty="0"/>
              <a:t>Participatie</a:t>
            </a:r>
          </a:p>
        </p:txBody>
      </p:sp>
      <p:sp>
        <p:nvSpPr>
          <p:cNvPr id="3" name="Tijdelijke aanduiding voor tekst 2"/>
          <p:cNvSpPr>
            <a:spLocks noGrp="1"/>
          </p:cNvSpPr>
          <p:nvPr>
            <p:ph type="body" sz="quarter" idx="10"/>
          </p:nvPr>
        </p:nvSpPr>
        <p:spPr/>
        <p:txBody>
          <a:bodyPr/>
          <a:lstStyle/>
          <a:p>
            <a:pPr algn="ctr"/>
            <a:r>
              <a:rPr lang="nl-NL" dirty="0"/>
              <a:t>Doelstelling Waterschap Rivierenland</a:t>
            </a:r>
          </a:p>
          <a:p>
            <a:pPr algn="ctr"/>
            <a:r>
              <a:rPr lang="nl-NL" sz="2000" i="1" dirty="0">
                <a:solidFill>
                  <a:srgbClr val="EC7404"/>
                </a:solidFill>
              </a:rPr>
              <a:t>‘het waterschap is er voor ons’</a:t>
            </a:r>
          </a:p>
          <a:p>
            <a:pPr algn="ctr"/>
            <a:r>
              <a:rPr lang="nl-NL" sz="2000" i="1" dirty="0">
                <a:solidFill>
                  <a:srgbClr val="EC7404"/>
                </a:solidFill>
              </a:rPr>
              <a:t>‘ik heb rechtstreeks invloed wanneer mijn persoonlijk belang wordt geraakt’</a:t>
            </a:r>
          </a:p>
          <a:p>
            <a:pPr marL="342900" indent="-342900">
              <a:buFont typeface="Arial" panose="020B0604020202020204" pitchFamily="34" charset="0"/>
              <a:buChar char="•"/>
            </a:pPr>
            <a:endParaRPr lang="nl-NL" i="1" dirty="0">
              <a:solidFill>
                <a:srgbClr val="EC7404"/>
              </a:solidFill>
            </a:endParaRPr>
          </a:p>
          <a:p>
            <a:pPr algn="ctr"/>
            <a:r>
              <a:rPr lang="nl-NL" dirty="0"/>
              <a:t>Doelstelling project Neder-Betuwe</a:t>
            </a:r>
          </a:p>
          <a:p>
            <a:pPr algn="ctr"/>
            <a:r>
              <a:rPr lang="nl-NL" sz="2000" i="1" dirty="0">
                <a:solidFill>
                  <a:srgbClr val="EC7404"/>
                </a:solidFill>
              </a:rPr>
              <a:t>‘een bestuurlijk en maatschappelijk breed gedragen voorkeursalternatief’</a:t>
            </a:r>
          </a:p>
        </p:txBody>
      </p:sp>
    </p:spTree>
    <p:extLst>
      <p:ext uri="{BB962C8B-B14F-4D97-AF65-F5344CB8AC3E}">
        <p14:creationId xmlns:p14="http://schemas.microsoft.com/office/powerpoint/2010/main" val="363158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458151" y="4461647"/>
            <a:ext cx="8262800" cy="331313"/>
          </a:xfrm>
        </p:spPr>
        <p:txBody>
          <a:bodyPr/>
          <a:lstStyle/>
          <a:p>
            <a:r>
              <a:rPr lang="nl-NL" dirty="0"/>
              <a:t>www.dijkversterkingnederbetuwe.nl</a:t>
            </a:r>
          </a:p>
        </p:txBody>
      </p:sp>
      <p:sp>
        <p:nvSpPr>
          <p:cNvPr id="4" name="Titel 1"/>
          <p:cNvSpPr txBox="1">
            <a:spLocks/>
          </p:cNvSpPr>
          <p:nvPr/>
        </p:nvSpPr>
        <p:spPr>
          <a:xfrm>
            <a:off x="458151" y="177388"/>
            <a:ext cx="8229600" cy="541036"/>
          </a:xfrm>
          <a:prstGeom prst="rect">
            <a:avLst/>
          </a:prstGeom>
        </p:spPr>
        <p:txBody>
          <a:bodyPr vert="horz" anchor="t"/>
          <a:lstStyle>
            <a:lvl1pPr algn="l" defTabSz="457200" rtl="0" eaLnBrk="1" fontAlgn="base" hangingPunct="1">
              <a:lnSpc>
                <a:spcPct val="90000"/>
              </a:lnSpc>
              <a:spcBef>
                <a:spcPct val="0"/>
              </a:spcBef>
              <a:spcAft>
                <a:spcPct val="0"/>
              </a:spcAft>
              <a:defRPr sz="4000" b="1" i="1" kern="1200">
                <a:solidFill>
                  <a:srgbClr val="EC7404"/>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nl-NL"/>
              <a:t>Mee doen en mee denken</a:t>
            </a:r>
            <a:endParaRPr lang="nl-NL" dirty="0"/>
          </a:p>
        </p:txBody>
      </p:sp>
      <p:pic>
        <p:nvPicPr>
          <p:cNvPr id="5" name="Afbeelding 4"/>
          <p:cNvPicPr>
            <a:picLocks noChangeAspect="1"/>
          </p:cNvPicPr>
          <p:nvPr/>
        </p:nvPicPr>
        <p:blipFill rotWithShape="1">
          <a:blip r:embed="rId3"/>
          <a:srcRect l="934" t="9563" r="1724" b="4250"/>
          <a:stretch/>
        </p:blipFill>
        <p:spPr>
          <a:xfrm>
            <a:off x="457200" y="793109"/>
            <a:ext cx="6201866" cy="3431931"/>
          </a:xfrm>
          <a:prstGeom prst="rect">
            <a:avLst/>
          </a:prstGeom>
        </p:spPr>
      </p:pic>
    </p:spTree>
    <p:extLst>
      <p:ext uri="{BB962C8B-B14F-4D97-AF65-F5344CB8AC3E}">
        <p14:creationId xmlns:p14="http://schemas.microsoft.com/office/powerpoint/2010/main" val="3376763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2354"/>
            <a:ext cx="8229600" cy="541036"/>
          </a:xfrm>
        </p:spPr>
        <p:txBody>
          <a:bodyPr/>
          <a:lstStyle/>
          <a:p>
            <a:r>
              <a:rPr lang="nl-NL" dirty="0"/>
              <a:t>Participatie tot nu toe</a:t>
            </a:r>
          </a:p>
        </p:txBody>
      </p:sp>
      <p:sp>
        <p:nvSpPr>
          <p:cNvPr id="3" name="Tijdelijke aanduiding voor tekst 2"/>
          <p:cNvSpPr>
            <a:spLocks noGrp="1"/>
          </p:cNvSpPr>
          <p:nvPr>
            <p:ph type="body" sz="quarter" idx="10"/>
          </p:nvPr>
        </p:nvSpPr>
        <p:spPr>
          <a:xfrm>
            <a:off x="457200" y="1072801"/>
            <a:ext cx="8262800" cy="3272100"/>
          </a:xfrm>
        </p:spPr>
        <p:txBody>
          <a:bodyPr/>
          <a:lstStyle/>
          <a:p>
            <a:pPr marL="342900" indent="-342900">
              <a:buFontTx/>
              <a:buChar char="-"/>
            </a:pPr>
            <a:r>
              <a:rPr lang="nl-NL" dirty="0"/>
              <a:t>Informatieavonden (12 sept 2017 en 10 februari 2018)</a:t>
            </a:r>
          </a:p>
          <a:p>
            <a:pPr marL="342900" indent="-342900">
              <a:buFontTx/>
              <a:buChar char="-"/>
            </a:pPr>
            <a:r>
              <a:rPr lang="nl-NL" dirty="0"/>
              <a:t>Schetssessies t.b.v. RKK</a:t>
            </a:r>
          </a:p>
          <a:p>
            <a:pPr marL="342900" indent="-342900">
              <a:buFontTx/>
              <a:buChar char="-"/>
            </a:pPr>
            <a:r>
              <a:rPr lang="nl-NL" dirty="0"/>
              <a:t>Ideeën/aandachtpunten op online kaart</a:t>
            </a:r>
          </a:p>
          <a:p>
            <a:pPr marL="342900" indent="-342900">
              <a:buFontTx/>
              <a:buChar char="-"/>
            </a:pPr>
            <a:r>
              <a:rPr lang="nl-NL" dirty="0" err="1"/>
              <a:t>Factsheets</a:t>
            </a:r>
            <a:r>
              <a:rPr lang="nl-NL" dirty="0"/>
              <a:t> per dijkvak online ter inzage</a:t>
            </a:r>
          </a:p>
          <a:p>
            <a:pPr marL="342900" indent="-342900">
              <a:buFontTx/>
              <a:buChar char="-"/>
            </a:pPr>
            <a:r>
              <a:rPr lang="nl-NL" dirty="0"/>
              <a:t>Keukentafel gesprekken</a:t>
            </a:r>
          </a:p>
        </p:txBody>
      </p:sp>
    </p:spTree>
    <p:extLst>
      <p:ext uri="{BB962C8B-B14F-4D97-AF65-F5344CB8AC3E}">
        <p14:creationId xmlns:p14="http://schemas.microsoft.com/office/powerpoint/2010/main" val="100899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432152" y="1714746"/>
            <a:ext cx="8229600" cy="541036"/>
          </a:xfrm>
        </p:spPr>
        <p:txBody>
          <a:bodyPr/>
          <a:lstStyle/>
          <a:p>
            <a:pPr algn="ctr"/>
            <a:r>
              <a:rPr lang="nl-NL" dirty="0"/>
              <a:t>Het project en programmering</a:t>
            </a:r>
          </a:p>
        </p:txBody>
      </p:sp>
      <p:sp>
        <p:nvSpPr>
          <p:cNvPr id="5" name="Tijdelijke aanduiding voor tekst 2"/>
          <p:cNvSpPr>
            <a:spLocks noGrp="1"/>
          </p:cNvSpPr>
          <p:nvPr>
            <p:ph type="body" sz="quarter" idx="10"/>
          </p:nvPr>
        </p:nvSpPr>
        <p:spPr>
          <a:xfrm>
            <a:off x="80272" y="2612879"/>
            <a:ext cx="8262800" cy="947765"/>
          </a:xfrm>
        </p:spPr>
        <p:txBody>
          <a:bodyPr/>
          <a:lstStyle/>
          <a:p>
            <a:pPr algn="ctr"/>
            <a:r>
              <a:rPr lang="nl-NL" dirty="0"/>
              <a:t>Len Hazeleger</a:t>
            </a:r>
          </a:p>
          <a:p>
            <a:pPr algn="ctr"/>
            <a:r>
              <a:rPr lang="nl-NL" i="1" dirty="0"/>
              <a:t>omgevingsmanager</a:t>
            </a:r>
          </a:p>
        </p:txBody>
      </p:sp>
    </p:spTree>
    <p:extLst>
      <p:ext uri="{BB962C8B-B14F-4D97-AF65-F5344CB8AC3E}">
        <p14:creationId xmlns:p14="http://schemas.microsoft.com/office/powerpoint/2010/main" val="52839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46594"/>
            <a:ext cx="8229600" cy="541036"/>
          </a:xfrm>
        </p:spPr>
        <p:txBody>
          <a:bodyPr/>
          <a:lstStyle/>
          <a:p>
            <a:r>
              <a:rPr lang="nl-NL" dirty="0"/>
              <a:t>Ontwerpproces VKA</a:t>
            </a:r>
          </a:p>
        </p:txBody>
      </p:sp>
      <p:sp>
        <p:nvSpPr>
          <p:cNvPr id="4" name="Cilinder 3"/>
          <p:cNvSpPr/>
          <p:nvPr/>
        </p:nvSpPr>
        <p:spPr>
          <a:xfrm rot="16200000">
            <a:off x="1605165" y="771576"/>
            <a:ext cx="374960" cy="3238501"/>
          </a:xfrm>
          <a:prstGeom prst="can">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kstvak 4"/>
          <p:cNvSpPr txBox="1"/>
          <p:nvPr/>
        </p:nvSpPr>
        <p:spPr>
          <a:xfrm>
            <a:off x="790931" y="2236937"/>
            <a:ext cx="1429807" cy="307777"/>
          </a:xfrm>
          <a:prstGeom prst="rect">
            <a:avLst/>
          </a:prstGeom>
          <a:noFill/>
        </p:spPr>
        <p:txBody>
          <a:bodyPr wrap="square" rtlCol="0">
            <a:spAutoFit/>
          </a:bodyPr>
          <a:lstStyle/>
          <a:p>
            <a:r>
              <a:rPr lang="nl-NL" sz="1400" dirty="0"/>
              <a:t>Ontwerp KA</a:t>
            </a:r>
          </a:p>
        </p:txBody>
      </p:sp>
      <p:cxnSp>
        <p:nvCxnSpPr>
          <p:cNvPr id="9" name="Rechte verbindingslijn 8"/>
          <p:cNvCxnSpPr/>
          <p:nvPr/>
        </p:nvCxnSpPr>
        <p:spPr>
          <a:xfrm flipV="1">
            <a:off x="3407136" y="1485959"/>
            <a:ext cx="0" cy="66979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13" name="Tekstvak 12"/>
          <p:cNvSpPr txBox="1"/>
          <p:nvPr/>
        </p:nvSpPr>
        <p:spPr>
          <a:xfrm rot="19554738">
            <a:off x="5245327" y="908590"/>
            <a:ext cx="1429807" cy="307777"/>
          </a:xfrm>
          <a:prstGeom prst="rect">
            <a:avLst/>
          </a:prstGeom>
          <a:noFill/>
        </p:spPr>
        <p:txBody>
          <a:bodyPr wrap="square" rtlCol="0">
            <a:spAutoFit/>
          </a:bodyPr>
          <a:lstStyle/>
          <a:p>
            <a:r>
              <a:rPr lang="nl-NL" sz="1400" dirty="0"/>
              <a:t>12-10</a:t>
            </a:r>
          </a:p>
        </p:txBody>
      </p:sp>
      <p:cxnSp>
        <p:nvCxnSpPr>
          <p:cNvPr id="14" name="Rechte verbindingslijn 13"/>
          <p:cNvCxnSpPr/>
          <p:nvPr/>
        </p:nvCxnSpPr>
        <p:spPr>
          <a:xfrm flipV="1">
            <a:off x="173392" y="1625764"/>
            <a:ext cx="2332" cy="58321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19" name="Tekstvak 18"/>
          <p:cNvSpPr txBox="1"/>
          <p:nvPr/>
        </p:nvSpPr>
        <p:spPr>
          <a:xfrm rot="19554738">
            <a:off x="-14591" y="1017957"/>
            <a:ext cx="1429807" cy="307777"/>
          </a:xfrm>
          <a:prstGeom prst="rect">
            <a:avLst/>
          </a:prstGeom>
          <a:noFill/>
        </p:spPr>
        <p:txBody>
          <a:bodyPr wrap="square" rtlCol="0">
            <a:spAutoFit/>
          </a:bodyPr>
          <a:lstStyle/>
          <a:p>
            <a:r>
              <a:rPr lang="nl-NL" sz="1400" dirty="0"/>
              <a:t>02-07</a:t>
            </a:r>
          </a:p>
        </p:txBody>
      </p:sp>
      <p:sp>
        <p:nvSpPr>
          <p:cNvPr id="20" name="Cilinder 19"/>
          <p:cNvSpPr/>
          <p:nvPr/>
        </p:nvSpPr>
        <p:spPr>
          <a:xfrm rot="16200000">
            <a:off x="4233406" y="1458579"/>
            <a:ext cx="374960" cy="1881840"/>
          </a:xfrm>
          <a:prstGeom prst="can">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21" name="Rechte verbindingslijn 20"/>
          <p:cNvCxnSpPr/>
          <p:nvPr/>
        </p:nvCxnSpPr>
        <p:spPr>
          <a:xfrm flipV="1">
            <a:off x="5381039" y="1507067"/>
            <a:ext cx="0" cy="66979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22" name="Tekstvak 21"/>
          <p:cNvSpPr txBox="1"/>
          <p:nvPr/>
        </p:nvSpPr>
        <p:spPr>
          <a:xfrm>
            <a:off x="3632366" y="2262874"/>
            <a:ext cx="1429807" cy="307777"/>
          </a:xfrm>
          <a:prstGeom prst="rect">
            <a:avLst/>
          </a:prstGeom>
          <a:noFill/>
        </p:spPr>
        <p:txBody>
          <a:bodyPr wrap="square" rtlCol="0">
            <a:spAutoFit/>
          </a:bodyPr>
          <a:lstStyle/>
          <a:p>
            <a:r>
              <a:rPr lang="nl-NL" sz="1400" dirty="0"/>
              <a:t>Effecten</a:t>
            </a:r>
          </a:p>
        </p:txBody>
      </p:sp>
      <p:sp>
        <p:nvSpPr>
          <p:cNvPr id="23" name="Tekstvak 22"/>
          <p:cNvSpPr txBox="1"/>
          <p:nvPr/>
        </p:nvSpPr>
        <p:spPr>
          <a:xfrm rot="19554738">
            <a:off x="3233619" y="904318"/>
            <a:ext cx="1429807" cy="307777"/>
          </a:xfrm>
          <a:prstGeom prst="rect">
            <a:avLst/>
          </a:prstGeom>
          <a:noFill/>
        </p:spPr>
        <p:txBody>
          <a:bodyPr wrap="square" rtlCol="0">
            <a:spAutoFit/>
          </a:bodyPr>
          <a:lstStyle/>
          <a:p>
            <a:r>
              <a:rPr lang="nl-NL" sz="1400" dirty="0"/>
              <a:t>14-09</a:t>
            </a:r>
          </a:p>
        </p:txBody>
      </p:sp>
      <p:sp>
        <p:nvSpPr>
          <p:cNvPr id="24" name="Cilinder 23"/>
          <p:cNvSpPr/>
          <p:nvPr/>
        </p:nvSpPr>
        <p:spPr>
          <a:xfrm rot="16200000">
            <a:off x="4388844" y="2104200"/>
            <a:ext cx="374960" cy="1509713"/>
          </a:xfrm>
          <a:prstGeom prst="can">
            <a:avLst/>
          </a:prstGeom>
          <a:gradFill>
            <a:gsLst>
              <a:gs pos="100000">
                <a:schemeClr val="accent3">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Cilinder 24"/>
          <p:cNvSpPr/>
          <p:nvPr/>
        </p:nvSpPr>
        <p:spPr>
          <a:xfrm rot="16200000">
            <a:off x="5699648" y="2352204"/>
            <a:ext cx="374960" cy="1012178"/>
          </a:xfrm>
          <a:prstGeom prst="can">
            <a:avLst/>
          </a:prstGeom>
          <a:gradFill>
            <a:gsLst>
              <a:gs pos="100000">
                <a:schemeClr val="accent3">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Tekstvak 25"/>
          <p:cNvSpPr txBox="1"/>
          <p:nvPr/>
        </p:nvSpPr>
        <p:spPr>
          <a:xfrm>
            <a:off x="3926303" y="2718152"/>
            <a:ext cx="1429807" cy="307777"/>
          </a:xfrm>
          <a:prstGeom prst="rect">
            <a:avLst/>
          </a:prstGeom>
          <a:noFill/>
        </p:spPr>
        <p:txBody>
          <a:bodyPr wrap="square" rtlCol="0">
            <a:spAutoFit/>
          </a:bodyPr>
          <a:lstStyle/>
          <a:p>
            <a:r>
              <a:rPr lang="nl-NL" sz="1400" dirty="0"/>
              <a:t>KA op platform</a:t>
            </a:r>
          </a:p>
        </p:txBody>
      </p:sp>
      <p:cxnSp>
        <p:nvCxnSpPr>
          <p:cNvPr id="28" name="Gebogen verbindingslijn 27"/>
          <p:cNvCxnSpPr/>
          <p:nvPr/>
        </p:nvCxnSpPr>
        <p:spPr>
          <a:xfrm>
            <a:off x="3131504" y="2416762"/>
            <a:ext cx="551264" cy="493224"/>
          </a:xfrm>
          <a:prstGeom prst="bentConnector3">
            <a:avLst>
              <a:gd name="adj1" fmla="val 39633"/>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kstvak 32"/>
          <p:cNvSpPr txBox="1"/>
          <p:nvPr/>
        </p:nvSpPr>
        <p:spPr>
          <a:xfrm>
            <a:off x="5460946" y="2704403"/>
            <a:ext cx="1429807" cy="307777"/>
          </a:xfrm>
          <a:prstGeom prst="rect">
            <a:avLst/>
          </a:prstGeom>
          <a:noFill/>
        </p:spPr>
        <p:txBody>
          <a:bodyPr wrap="square" rtlCol="0">
            <a:spAutoFit/>
          </a:bodyPr>
          <a:lstStyle/>
          <a:p>
            <a:r>
              <a:rPr lang="nl-NL" sz="1400" dirty="0"/>
              <a:t>Draagvlak?</a:t>
            </a:r>
          </a:p>
        </p:txBody>
      </p:sp>
      <p:cxnSp>
        <p:nvCxnSpPr>
          <p:cNvPr id="34" name="Rechte verbindingslijn 33"/>
          <p:cNvCxnSpPr/>
          <p:nvPr/>
        </p:nvCxnSpPr>
        <p:spPr>
          <a:xfrm flipV="1">
            <a:off x="6393217" y="1477622"/>
            <a:ext cx="0" cy="66979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35" name="Tekstvak 34"/>
          <p:cNvSpPr txBox="1"/>
          <p:nvPr/>
        </p:nvSpPr>
        <p:spPr>
          <a:xfrm rot="19554738">
            <a:off x="6183058" y="839678"/>
            <a:ext cx="1429807" cy="307777"/>
          </a:xfrm>
          <a:prstGeom prst="rect">
            <a:avLst/>
          </a:prstGeom>
          <a:noFill/>
        </p:spPr>
        <p:txBody>
          <a:bodyPr wrap="square" rtlCol="0">
            <a:spAutoFit/>
          </a:bodyPr>
          <a:lstStyle/>
          <a:p>
            <a:r>
              <a:rPr lang="nl-NL" sz="1400" dirty="0"/>
              <a:t>26-10</a:t>
            </a:r>
          </a:p>
        </p:txBody>
      </p:sp>
      <p:cxnSp>
        <p:nvCxnSpPr>
          <p:cNvPr id="36" name="Gebogen verbindingslijn 35"/>
          <p:cNvCxnSpPr/>
          <p:nvPr/>
        </p:nvCxnSpPr>
        <p:spPr>
          <a:xfrm>
            <a:off x="4982329" y="2390827"/>
            <a:ext cx="497668" cy="46746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Ovaal 42"/>
          <p:cNvSpPr/>
          <p:nvPr/>
        </p:nvSpPr>
        <p:spPr>
          <a:xfrm>
            <a:off x="4152783" y="3157102"/>
            <a:ext cx="158695" cy="190500"/>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Ovaal 44"/>
          <p:cNvSpPr/>
          <p:nvPr/>
        </p:nvSpPr>
        <p:spPr>
          <a:xfrm>
            <a:off x="3888224" y="3150184"/>
            <a:ext cx="158695" cy="190500"/>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6" name="Ovaal 45"/>
          <p:cNvSpPr/>
          <p:nvPr/>
        </p:nvSpPr>
        <p:spPr>
          <a:xfrm>
            <a:off x="4411355" y="3150184"/>
            <a:ext cx="158695" cy="190500"/>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Ovaal 46"/>
          <p:cNvSpPr/>
          <p:nvPr/>
        </p:nvSpPr>
        <p:spPr>
          <a:xfrm>
            <a:off x="4678361" y="3152803"/>
            <a:ext cx="158695" cy="190500"/>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8" name="Ovaal 47"/>
          <p:cNvSpPr/>
          <p:nvPr/>
        </p:nvSpPr>
        <p:spPr>
          <a:xfrm>
            <a:off x="4934486" y="3146799"/>
            <a:ext cx="158695" cy="190500"/>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Ovaal 48"/>
          <p:cNvSpPr/>
          <p:nvPr/>
        </p:nvSpPr>
        <p:spPr>
          <a:xfrm>
            <a:off x="5193582" y="3146799"/>
            <a:ext cx="158695" cy="190500"/>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0" name="Tekstvak 49"/>
          <p:cNvSpPr txBox="1"/>
          <p:nvPr/>
        </p:nvSpPr>
        <p:spPr>
          <a:xfrm>
            <a:off x="4522215" y="3864371"/>
            <a:ext cx="1717648" cy="523220"/>
          </a:xfrm>
          <a:prstGeom prst="rect">
            <a:avLst/>
          </a:prstGeom>
          <a:noFill/>
        </p:spPr>
        <p:txBody>
          <a:bodyPr wrap="square" rtlCol="0">
            <a:spAutoFit/>
          </a:bodyPr>
          <a:lstStyle/>
          <a:p>
            <a:r>
              <a:rPr lang="nl-NL" sz="1400" dirty="0"/>
              <a:t>Toelichting direct belanghebbenden</a:t>
            </a:r>
          </a:p>
        </p:txBody>
      </p:sp>
      <p:sp>
        <p:nvSpPr>
          <p:cNvPr id="51" name="Rechthoek 50"/>
          <p:cNvSpPr/>
          <p:nvPr/>
        </p:nvSpPr>
        <p:spPr>
          <a:xfrm>
            <a:off x="3831074" y="3082824"/>
            <a:ext cx="1572722" cy="314595"/>
          </a:xfrm>
          <a:prstGeom prst="rect">
            <a:avLst/>
          </a:prstGeom>
          <a:noFill/>
          <a:ln w="254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53" name="Rechte verbindingslijn met pijl 52"/>
          <p:cNvCxnSpPr/>
          <p:nvPr/>
        </p:nvCxnSpPr>
        <p:spPr>
          <a:xfrm>
            <a:off x="4347269" y="3408044"/>
            <a:ext cx="279572" cy="456327"/>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55" name="Tekstvak 54"/>
          <p:cNvSpPr txBox="1"/>
          <p:nvPr/>
        </p:nvSpPr>
        <p:spPr>
          <a:xfrm>
            <a:off x="380086" y="3633843"/>
            <a:ext cx="1717648" cy="307777"/>
          </a:xfrm>
          <a:prstGeom prst="rect">
            <a:avLst/>
          </a:prstGeom>
          <a:noFill/>
        </p:spPr>
        <p:txBody>
          <a:bodyPr wrap="square" rtlCol="0">
            <a:spAutoFit/>
          </a:bodyPr>
          <a:lstStyle/>
          <a:p>
            <a:r>
              <a:rPr lang="nl-NL" sz="1400" dirty="0"/>
              <a:t>Ontwerpsessie ABG</a:t>
            </a:r>
          </a:p>
        </p:txBody>
      </p:sp>
      <p:cxnSp>
        <p:nvCxnSpPr>
          <p:cNvPr id="56" name="Rechte verbindingslijn met pijl 55"/>
          <p:cNvCxnSpPr/>
          <p:nvPr/>
        </p:nvCxnSpPr>
        <p:spPr>
          <a:xfrm>
            <a:off x="1099124" y="2710294"/>
            <a:ext cx="279572" cy="885018"/>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Rechte verbindingslijn met pijl 57"/>
          <p:cNvCxnSpPr/>
          <p:nvPr/>
        </p:nvCxnSpPr>
        <p:spPr>
          <a:xfrm>
            <a:off x="1907531" y="2672855"/>
            <a:ext cx="453248" cy="1200997"/>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60" name="Tekstvak 59"/>
          <p:cNvSpPr txBox="1"/>
          <p:nvPr/>
        </p:nvSpPr>
        <p:spPr>
          <a:xfrm>
            <a:off x="2170576" y="3860806"/>
            <a:ext cx="1717648" cy="307777"/>
          </a:xfrm>
          <a:prstGeom prst="rect">
            <a:avLst/>
          </a:prstGeom>
          <a:noFill/>
        </p:spPr>
        <p:txBody>
          <a:bodyPr wrap="square" rtlCol="0">
            <a:spAutoFit/>
          </a:bodyPr>
          <a:lstStyle/>
          <a:p>
            <a:r>
              <a:rPr lang="nl-NL" sz="1400" dirty="0"/>
              <a:t>BBG</a:t>
            </a:r>
          </a:p>
        </p:txBody>
      </p:sp>
      <p:cxnSp>
        <p:nvCxnSpPr>
          <p:cNvPr id="61" name="Rechte verbindingslijn met pijl 60"/>
          <p:cNvCxnSpPr/>
          <p:nvPr/>
        </p:nvCxnSpPr>
        <p:spPr>
          <a:xfrm>
            <a:off x="2654658" y="2704403"/>
            <a:ext cx="631983" cy="1440947"/>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63" name="Tekstvak 62"/>
          <p:cNvSpPr txBox="1"/>
          <p:nvPr/>
        </p:nvSpPr>
        <p:spPr>
          <a:xfrm>
            <a:off x="2811646" y="4138220"/>
            <a:ext cx="1717648" cy="307777"/>
          </a:xfrm>
          <a:prstGeom prst="rect">
            <a:avLst/>
          </a:prstGeom>
          <a:noFill/>
        </p:spPr>
        <p:txBody>
          <a:bodyPr wrap="square" rtlCol="0">
            <a:spAutoFit/>
          </a:bodyPr>
          <a:lstStyle/>
          <a:p>
            <a:r>
              <a:rPr lang="nl-NL" sz="1400" dirty="0"/>
              <a:t>3</a:t>
            </a:r>
            <a:r>
              <a:rPr lang="nl-NL" sz="1400" baseline="30000" dirty="0"/>
              <a:t>e</a:t>
            </a:r>
            <a:r>
              <a:rPr lang="nl-NL" sz="1400" dirty="0"/>
              <a:t> Informatieavond </a:t>
            </a:r>
          </a:p>
        </p:txBody>
      </p:sp>
      <p:sp>
        <p:nvSpPr>
          <p:cNvPr id="64" name="Cilinder 63"/>
          <p:cNvSpPr/>
          <p:nvPr/>
        </p:nvSpPr>
        <p:spPr>
          <a:xfrm rot="16200000">
            <a:off x="6555187" y="2607668"/>
            <a:ext cx="374960" cy="501249"/>
          </a:xfrm>
          <a:prstGeom prst="can">
            <a:avLst/>
          </a:prstGeom>
          <a:gradFill>
            <a:gsLst>
              <a:gs pos="100000">
                <a:schemeClr val="accent3">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5" name="Tekstvak 64"/>
          <p:cNvSpPr txBox="1"/>
          <p:nvPr/>
        </p:nvSpPr>
        <p:spPr>
          <a:xfrm>
            <a:off x="6536023" y="2602247"/>
            <a:ext cx="1429807" cy="523220"/>
          </a:xfrm>
          <a:prstGeom prst="rect">
            <a:avLst/>
          </a:prstGeom>
          <a:noFill/>
        </p:spPr>
        <p:txBody>
          <a:bodyPr wrap="square" rtlCol="0">
            <a:spAutoFit/>
          </a:bodyPr>
          <a:lstStyle/>
          <a:p>
            <a:r>
              <a:rPr lang="nl-NL" sz="1400" dirty="0"/>
              <a:t>BBG</a:t>
            </a:r>
          </a:p>
          <a:p>
            <a:r>
              <a:rPr lang="nl-NL" sz="1400" dirty="0"/>
              <a:t>ABG</a:t>
            </a:r>
          </a:p>
        </p:txBody>
      </p:sp>
      <p:cxnSp>
        <p:nvCxnSpPr>
          <p:cNvPr id="66" name="Rechte verbindingslijn 65"/>
          <p:cNvCxnSpPr/>
          <p:nvPr/>
        </p:nvCxnSpPr>
        <p:spPr>
          <a:xfrm flipV="1">
            <a:off x="6995234" y="1467596"/>
            <a:ext cx="0" cy="66979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67" name="Tekstvak 66"/>
          <p:cNvSpPr txBox="1"/>
          <p:nvPr/>
        </p:nvSpPr>
        <p:spPr>
          <a:xfrm rot="19554738">
            <a:off x="6814526" y="829447"/>
            <a:ext cx="1429807" cy="307777"/>
          </a:xfrm>
          <a:prstGeom prst="rect">
            <a:avLst/>
          </a:prstGeom>
          <a:noFill/>
        </p:spPr>
        <p:txBody>
          <a:bodyPr wrap="square" rtlCol="0">
            <a:spAutoFit/>
          </a:bodyPr>
          <a:lstStyle/>
          <a:p>
            <a:r>
              <a:rPr lang="nl-NL" sz="1400" dirty="0"/>
              <a:t>31-10</a:t>
            </a:r>
          </a:p>
        </p:txBody>
      </p:sp>
      <p:sp>
        <p:nvSpPr>
          <p:cNvPr id="69" name="Cilinder 68"/>
          <p:cNvSpPr/>
          <p:nvPr/>
        </p:nvSpPr>
        <p:spPr>
          <a:xfrm rot="16200000">
            <a:off x="6501026" y="1511723"/>
            <a:ext cx="374960" cy="1775552"/>
          </a:xfrm>
          <a:prstGeom prst="can">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0" name="Tekstvak 69"/>
          <p:cNvSpPr txBox="1"/>
          <p:nvPr/>
        </p:nvSpPr>
        <p:spPr>
          <a:xfrm>
            <a:off x="5868279" y="2147413"/>
            <a:ext cx="1377231" cy="523220"/>
          </a:xfrm>
          <a:prstGeom prst="rect">
            <a:avLst/>
          </a:prstGeom>
          <a:noFill/>
        </p:spPr>
        <p:txBody>
          <a:bodyPr wrap="square" rtlCol="0">
            <a:spAutoFit/>
          </a:bodyPr>
          <a:lstStyle/>
          <a:p>
            <a:r>
              <a:rPr lang="nl-NL" sz="1400" dirty="0"/>
              <a:t>Uitwerking VKA + notitie KA</a:t>
            </a:r>
          </a:p>
        </p:txBody>
      </p:sp>
      <p:cxnSp>
        <p:nvCxnSpPr>
          <p:cNvPr id="71" name="Rechte verbindingslijn 70"/>
          <p:cNvCxnSpPr/>
          <p:nvPr/>
        </p:nvCxnSpPr>
        <p:spPr>
          <a:xfrm flipV="1">
            <a:off x="7559172" y="1454435"/>
            <a:ext cx="0" cy="66979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72" name="Tekstvak 71"/>
          <p:cNvSpPr txBox="1"/>
          <p:nvPr/>
        </p:nvSpPr>
        <p:spPr>
          <a:xfrm rot="19554738">
            <a:off x="7393761" y="874132"/>
            <a:ext cx="1429807" cy="307777"/>
          </a:xfrm>
          <a:prstGeom prst="rect">
            <a:avLst/>
          </a:prstGeom>
          <a:noFill/>
        </p:spPr>
        <p:txBody>
          <a:bodyPr wrap="square" rtlCol="0">
            <a:spAutoFit/>
          </a:bodyPr>
          <a:lstStyle/>
          <a:p>
            <a:r>
              <a:rPr lang="nl-NL" sz="1400" dirty="0"/>
              <a:t>09-11</a:t>
            </a:r>
          </a:p>
        </p:txBody>
      </p:sp>
      <p:cxnSp>
        <p:nvCxnSpPr>
          <p:cNvPr id="73" name="Gebogen verbindingslijn 72"/>
          <p:cNvCxnSpPr>
            <a:endCxn id="70" idx="3"/>
          </p:cNvCxnSpPr>
          <p:nvPr/>
        </p:nvCxnSpPr>
        <p:spPr>
          <a:xfrm rot="5400000" flipH="1" flipV="1">
            <a:off x="6863263" y="2527739"/>
            <a:ext cx="500963" cy="263532"/>
          </a:xfrm>
          <a:prstGeom prst="bentConnector4">
            <a:avLst>
              <a:gd name="adj1" fmla="val 1073"/>
              <a:gd name="adj2" fmla="val 10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82" name="Cilinder 81"/>
          <p:cNvSpPr/>
          <p:nvPr/>
        </p:nvSpPr>
        <p:spPr>
          <a:xfrm rot="16200000">
            <a:off x="7648325" y="2605061"/>
            <a:ext cx="374960" cy="501249"/>
          </a:xfrm>
          <a:prstGeom prst="can">
            <a:avLst/>
          </a:prstGeom>
          <a:gradFill>
            <a:gsLst>
              <a:gs pos="100000">
                <a:schemeClr val="accent3">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3" name="Tekstvak 82"/>
          <p:cNvSpPr txBox="1"/>
          <p:nvPr/>
        </p:nvSpPr>
        <p:spPr>
          <a:xfrm>
            <a:off x="7623767" y="2600905"/>
            <a:ext cx="1429807" cy="523220"/>
          </a:xfrm>
          <a:prstGeom prst="rect">
            <a:avLst/>
          </a:prstGeom>
          <a:noFill/>
        </p:spPr>
        <p:txBody>
          <a:bodyPr wrap="square" rtlCol="0">
            <a:spAutoFit/>
          </a:bodyPr>
          <a:lstStyle/>
          <a:p>
            <a:r>
              <a:rPr lang="nl-NL" sz="1400" dirty="0"/>
              <a:t>BBG</a:t>
            </a:r>
          </a:p>
          <a:p>
            <a:r>
              <a:rPr lang="nl-NL" sz="1400" dirty="0"/>
              <a:t>ABG</a:t>
            </a:r>
          </a:p>
        </p:txBody>
      </p:sp>
      <p:sp>
        <p:nvSpPr>
          <p:cNvPr id="84" name="Cilinder 83"/>
          <p:cNvSpPr/>
          <p:nvPr/>
        </p:nvSpPr>
        <p:spPr>
          <a:xfrm rot="16200000">
            <a:off x="8117828" y="1709284"/>
            <a:ext cx="374960" cy="1363081"/>
          </a:xfrm>
          <a:prstGeom prst="can">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85" name="Gebogen verbindingslijn 84"/>
          <p:cNvCxnSpPr>
            <a:endCxn id="82" idx="1"/>
          </p:cNvCxnSpPr>
          <p:nvPr/>
        </p:nvCxnSpPr>
        <p:spPr>
          <a:xfrm rot="16200000" flipH="1">
            <a:off x="7310631" y="2581135"/>
            <a:ext cx="413163" cy="13593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90" name="Tekstvak 89"/>
          <p:cNvSpPr txBox="1"/>
          <p:nvPr/>
        </p:nvSpPr>
        <p:spPr>
          <a:xfrm>
            <a:off x="7913293" y="2255134"/>
            <a:ext cx="1928820" cy="307777"/>
          </a:xfrm>
          <a:prstGeom prst="rect">
            <a:avLst/>
          </a:prstGeom>
          <a:noFill/>
        </p:spPr>
        <p:txBody>
          <a:bodyPr wrap="square" rtlCol="0">
            <a:spAutoFit/>
          </a:bodyPr>
          <a:lstStyle/>
          <a:p>
            <a:r>
              <a:rPr lang="nl-NL" sz="1400" dirty="0"/>
              <a:t>Voorstel VKA</a:t>
            </a:r>
          </a:p>
        </p:txBody>
      </p:sp>
      <p:cxnSp>
        <p:nvCxnSpPr>
          <p:cNvPr id="91" name="Rechte verbindingslijn 90"/>
          <p:cNvCxnSpPr/>
          <p:nvPr/>
        </p:nvCxnSpPr>
        <p:spPr>
          <a:xfrm flipV="1">
            <a:off x="8189621" y="1454435"/>
            <a:ext cx="0" cy="669791"/>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92" name="Tekstvak 91"/>
          <p:cNvSpPr txBox="1"/>
          <p:nvPr/>
        </p:nvSpPr>
        <p:spPr>
          <a:xfrm rot="19554738">
            <a:off x="8021270" y="874133"/>
            <a:ext cx="1429807" cy="307777"/>
          </a:xfrm>
          <a:prstGeom prst="rect">
            <a:avLst/>
          </a:prstGeom>
          <a:noFill/>
        </p:spPr>
        <p:txBody>
          <a:bodyPr wrap="square" rtlCol="0">
            <a:spAutoFit/>
          </a:bodyPr>
          <a:lstStyle/>
          <a:p>
            <a:r>
              <a:rPr lang="nl-NL" sz="1400" dirty="0"/>
              <a:t>23-11</a:t>
            </a:r>
          </a:p>
        </p:txBody>
      </p:sp>
      <p:cxnSp>
        <p:nvCxnSpPr>
          <p:cNvPr id="96" name="Gebogen verbindingslijn 95"/>
          <p:cNvCxnSpPr/>
          <p:nvPr/>
        </p:nvCxnSpPr>
        <p:spPr>
          <a:xfrm flipV="1">
            <a:off x="8086863" y="2615705"/>
            <a:ext cx="339236" cy="295778"/>
          </a:xfrm>
          <a:prstGeom prst="bentConnector3">
            <a:avLst>
              <a:gd name="adj1" fmla="val 9773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1083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2292"/>
            <a:ext cx="9150826" cy="3238224"/>
          </a:xfrm>
          <a:prstGeom prst="rect">
            <a:avLst/>
          </a:prstGeom>
        </p:spPr>
      </p:pic>
      <p:sp>
        <p:nvSpPr>
          <p:cNvPr id="2" name="Titel 1"/>
          <p:cNvSpPr>
            <a:spLocks noGrp="1"/>
          </p:cNvSpPr>
          <p:nvPr>
            <p:ph type="title"/>
          </p:nvPr>
        </p:nvSpPr>
        <p:spPr>
          <a:xfrm>
            <a:off x="375314" y="1262509"/>
            <a:ext cx="8229600" cy="541036"/>
          </a:xfrm>
        </p:spPr>
        <p:txBody>
          <a:bodyPr/>
          <a:lstStyle/>
          <a:p>
            <a:pPr algn="ctr"/>
            <a:r>
              <a:rPr lang="nl-NL" dirty="0">
                <a:solidFill>
                  <a:schemeClr val="bg1"/>
                </a:solidFill>
              </a:rPr>
              <a:t>Vragen?</a:t>
            </a:r>
          </a:p>
        </p:txBody>
      </p:sp>
    </p:spTree>
    <p:extLst>
      <p:ext uri="{BB962C8B-B14F-4D97-AF65-F5344CB8AC3E}">
        <p14:creationId xmlns:p14="http://schemas.microsoft.com/office/powerpoint/2010/main" val="403092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403080" cy="651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904886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0400" y="343415"/>
            <a:ext cx="8229600" cy="541036"/>
          </a:xfrm>
        </p:spPr>
        <p:txBody>
          <a:bodyPr/>
          <a:lstStyle/>
          <a:p>
            <a:r>
              <a:rPr lang="nl-NL" dirty="0"/>
              <a:t>Project en programmering</a:t>
            </a:r>
          </a:p>
        </p:txBody>
      </p:sp>
      <p:sp>
        <p:nvSpPr>
          <p:cNvPr id="3" name="Tijdelijke aanduiding voor tekst 2"/>
          <p:cNvSpPr>
            <a:spLocks noGrp="1"/>
          </p:cNvSpPr>
          <p:nvPr>
            <p:ph type="body" sz="quarter" idx="10"/>
          </p:nvPr>
        </p:nvSpPr>
        <p:spPr>
          <a:xfrm>
            <a:off x="375314" y="1056998"/>
            <a:ext cx="8262800" cy="2919413"/>
          </a:xfrm>
        </p:spPr>
        <p:txBody>
          <a:bodyPr/>
          <a:lstStyle/>
          <a:p>
            <a:r>
              <a:rPr lang="nl-NL" dirty="0"/>
              <a:t>2011: 3e Landelijke Rapportage Toetsing</a:t>
            </a:r>
            <a:br>
              <a:rPr lang="nl-NL" dirty="0"/>
            </a:br>
            <a:r>
              <a:rPr lang="nl-NL" sz="1800" dirty="0">
                <a:solidFill>
                  <a:srgbClr val="EC7404"/>
                </a:solidFill>
              </a:rPr>
              <a:t>op basis van normen destijds, grote delen afgekeurd op stabiliteit/hoogte/</a:t>
            </a:r>
            <a:r>
              <a:rPr lang="nl-NL" sz="1800" dirty="0" err="1">
                <a:solidFill>
                  <a:srgbClr val="EC7404"/>
                </a:solidFill>
              </a:rPr>
              <a:t>piping</a:t>
            </a:r>
            <a:endParaRPr lang="nl-NL" sz="1800" dirty="0">
              <a:solidFill>
                <a:srgbClr val="EC7404"/>
              </a:solidFill>
            </a:endParaRPr>
          </a:p>
          <a:p>
            <a:endParaRPr lang="nl-NL" dirty="0"/>
          </a:p>
          <a:p>
            <a:r>
              <a:rPr lang="nl-NL" dirty="0"/>
              <a:t>2014: Programma HWBP</a:t>
            </a:r>
          </a:p>
          <a:p>
            <a:r>
              <a:rPr lang="nl-NL" sz="1800" dirty="0">
                <a:solidFill>
                  <a:srgbClr val="EC7404"/>
                </a:solidFill>
              </a:rPr>
              <a:t>Status ‘urgent’, nr. 6 in programmering, planning 2018-2024</a:t>
            </a:r>
          </a:p>
          <a:p>
            <a:endParaRPr lang="nl-NL" dirty="0"/>
          </a:p>
          <a:p>
            <a:r>
              <a:rPr lang="nl-NL" dirty="0"/>
              <a:t>2016: Start project Waalbandijk Neder-Betuwe</a:t>
            </a:r>
          </a:p>
          <a:p>
            <a:endParaRPr lang="nl-NL" dirty="0"/>
          </a:p>
          <a:p>
            <a:r>
              <a:rPr lang="nl-NL" dirty="0"/>
              <a:t>2017: Veiligheidsanalyse</a:t>
            </a:r>
            <a:br>
              <a:rPr lang="nl-NL" dirty="0"/>
            </a:br>
            <a:r>
              <a:rPr lang="nl-NL" sz="1800" dirty="0">
                <a:solidFill>
                  <a:srgbClr val="EC7404"/>
                </a:solidFill>
              </a:rPr>
              <a:t>Extra grondonderzoek, plicht om te anticiperen op nieuwe wettelijke normen/rekenregels, resultaat is veiligheidsopgave en bestuurlijk vastgesteld.</a:t>
            </a:r>
          </a:p>
          <a:p>
            <a:endParaRPr lang="nl-NL" dirty="0"/>
          </a:p>
        </p:txBody>
      </p:sp>
    </p:spTree>
    <p:extLst>
      <p:ext uri="{BB962C8B-B14F-4D97-AF65-F5344CB8AC3E}">
        <p14:creationId xmlns:p14="http://schemas.microsoft.com/office/powerpoint/2010/main" val="119909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30"/>
          <p:cNvSpPr/>
          <p:nvPr/>
        </p:nvSpPr>
        <p:spPr>
          <a:xfrm>
            <a:off x="7490460" y="0"/>
            <a:ext cx="1600200" cy="929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p:cNvPicPr>
            <a:picLocks noChangeAspect="1"/>
          </p:cNvPicPr>
          <p:nvPr/>
        </p:nvPicPr>
        <p:blipFill rotWithShape="1">
          <a:blip r:embed="rId3"/>
          <a:srcRect l="8254" t="40833" r="9524" b="16979"/>
          <a:stretch/>
        </p:blipFill>
        <p:spPr>
          <a:xfrm>
            <a:off x="4393565" y="2723583"/>
            <a:ext cx="4279175" cy="1403917"/>
          </a:xfrm>
          <a:prstGeom prst="rect">
            <a:avLst/>
          </a:prstGeom>
        </p:spPr>
      </p:pic>
      <p:pic>
        <p:nvPicPr>
          <p:cNvPr id="3" name="Afbeelding 2"/>
          <p:cNvPicPr>
            <a:picLocks noChangeAspect="1"/>
          </p:cNvPicPr>
          <p:nvPr/>
        </p:nvPicPr>
        <p:blipFill rotWithShape="1">
          <a:blip r:embed="rId4"/>
          <a:srcRect l="9524" t="37405" r="8810" b="18404"/>
          <a:stretch/>
        </p:blipFill>
        <p:spPr>
          <a:xfrm>
            <a:off x="205467" y="2719904"/>
            <a:ext cx="4188734" cy="1416599"/>
          </a:xfrm>
          <a:prstGeom prst="rect">
            <a:avLst/>
          </a:prstGeom>
        </p:spPr>
      </p:pic>
      <p:cxnSp>
        <p:nvCxnSpPr>
          <p:cNvPr id="5" name="Rechte verbindingslijn 4"/>
          <p:cNvCxnSpPr/>
          <p:nvPr/>
        </p:nvCxnSpPr>
        <p:spPr>
          <a:xfrm flipH="1" flipV="1">
            <a:off x="876300" y="1828800"/>
            <a:ext cx="22860" cy="1996440"/>
          </a:xfrm>
          <a:prstGeom prst="line">
            <a:avLst/>
          </a:prstGeom>
          <a:ln w="6350">
            <a:solidFill>
              <a:srgbClr val="562E86"/>
            </a:solidFill>
          </a:ln>
        </p:spPr>
        <p:style>
          <a:lnRef idx="2">
            <a:schemeClr val="accent1"/>
          </a:lnRef>
          <a:fillRef idx="0">
            <a:schemeClr val="accent1"/>
          </a:fillRef>
          <a:effectRef idx="1">
            <a:schemeClr val="accent1"/>
          </a:effectRef>
          <a:fontRef idx="minor">
            <a:schemeClr val="tx1"/>
          </a:fontRef>
        </p:style>
      </p:cxnSp>
      <p:cxnSp>
        <p:nvCxnSpPr>
          <p:cNvPr id="6" name="Rechte verbindingslijn 5"/>
          <p:cNvCxnSpPr/>
          <p:nvPr/>
        </p:nvCxnSpPr>
        <p:spPr>
          <a:xfrm flipH="1" flipV="1">
            <a:off x="2865120" y="1828800"/>
            <a:ext cx="22860" cy="1516380"/>
          </a:xfrm>
          <a:prstGeom prst="line">
            <a:avLst/>
          </a:prstGeom>
          <a:ln w="6350">
            <a:solidFill>
              <a:srgbClr val="562E86"/>
            </a:solidFill>
          </a:ln>
        </p:spPr>
        <p:style>
          <a:lnRef idx="2">
            <a:schemeClr val="accent1"/>
          </a:lnRef>
          <a:fillRef idx="0">
            <a:schemeClr val="accent1"/>
          </a:fillRef>
          <a:effectRef idx="1">
            <a:schemeClr val="accent1"/>
          </a:effectRef>
          <a:fontRef idx="minor">
            <a:schemeClr val="tx1"/>
          </a:fontRef>
        </p:style>
      </p:cxnSp>
      <p:cxnSp>
        <p:nvCxnSpPr>
          <p:cNvPr id="7" name="Rechte verbindingslijn 6"/>
          <p:cNvCxnSpPr/>
          <p:nvPr/>
        </p:nvCxnSpPr>
        <p:spPr>
          <a:xfrm flipH="1" flipV="1">
            <a:off x="3817620" y="1828800"/>
            <a:ext cx="22860" cy="1516380"/>
          </a:xfrm>
          <a:prstGeom prst="line">
            <a:avLst/>
          </a:prstGeom>
          <a:ln w="6350">
            <a:solidFill>
              <a:srgbClr val="562E86"/>
            </a:solidFill>
          </a:ln>
        </p:spPr>
        <p:style>
          <a:lnRef idx="2">
            <a:schemeClr val="accent1"/>
          </a:lnRef>
          <a:fillRef idx="0">
            <a:schemeClr val="accent1"/>
          </a:fillRef>
          <a:effectRef idx="1">
            <a:schemeClr val="accent1"/>
          </a:effectRef>
          <a:fontRef idx="minor">
            <a:schemeClr val="tx1"/>
          </a:fontRef>
        </p:style>
      </p:cxnSp>
      <p:cxnSp>
        <p:nvCxnSpPr>
          <p:cNvPr id="8" name="Rechte verbindingslijn 7"/>
          <p:cNvCxnSpPr/>
          <p:nvPr/>
        </p:nvCxnSpPr>
        <p:spPr>
          <a:xfrm flipH="1" flipV="1">
            <a:off x="6240780" y="1828800"/>
            <a:ext cx="22860" cy="1409700"/>
          </a:xfrm>
          <a:prstGeom prst="line">
            <a:avLst/>
          </a:prstGeom>
          <a:ln w="6350">
            <a:solidFill>
              <a:srgbClr val="562E86"/>
            </a:solidFill>
          </a:ln>
        </p:spPr>
        <p:style>
          <a:lnRef idx="2">
            <a:schemeClr val="accent1"/>
          </a:lnRef>
          <a:fillRef idx="0">
            <a:schemeClr val="accent1"/>
          </a:fillRef>
          <a:effectRef idx="1">
            <a:schemeClr val="accent1"/>
          </a:effectRef>
          <a:fontRef idx="minor">
            <a:schemeClr val="tx1"/>
          </a:fontRef>
        </p:style>
      </p:cxnSp>
      <p:cxnSp>
        <p:nvCxnSpPr>
          <p:cNvPr id="9" name="Rechte verbindingslijn 8"/>
          <p:cNvCxnSpPr/>
          <p:nvPr/>
        </p:nvCxnSpPr>
        <p:spPr>
          <a:xfrm flipV="1">
            <a:off x="6995160" y="1828800"/>
            <a:ext cx="0" cy="1798320"/>
          </a:xfrm>
          <a:prstGeom prst="line">
            <a:avLst/>
          </a:prstGeom>
          <a:ln w="6350">
            <a:solidFill>
              <a:srgbClr val="562E86"/>
            </a:solidFill>
          </a:ln>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flipH="1" flipV="1">
            <a:off x="7680960" y="1828800"/>
            <a:ext cx="22860" cy="1996440"/>
          </a:xfrm>
          <a:prstGeom prst="line">
            <a:avLst/>
          </a:prstGeom>
          <a:ln w="6350">
            <a:solidFill>
              <a:srgbClr val="562E86"/>
            </a:solidFill>
          </a:ln>
        </p:spPr>
        <p:style>
          <a:lnRef idx="2">
            <a:schemeClr val="accent1"/>
          </a:lnRef>
          <a:fillRef idx="0">
            <a:schemeClr val="accent1"/>
          </a:fillRef>
          <a:effectRef idx="1">
            <a:schemeClr val="accent1"/>
          </a:effectRef>
          <a:fontRef idx="minor">
            <a:schemeClr val="tx1"/>
          </a:fontRef>
        </p:style>
      </p:cxnSp>
      <p:sp>
        <p:nvSpPr>
          <p:cNvPr id="18" name="Ovaal 17"/>
          <p:cNvSpPr/>
          <p:nvPr/>
        </p:nvSpPr>
        <p:spPr>
          <a:xfrm>
            <a:off x="815340" y="176022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19" name="Ovaal 18"/>
          <p:cNvSpPr/>
          <p:nvPr/>
        </p:nvSpPr>
        <p:spPr>
          <a:xfrm>
            <a:off x="2806699" y="175260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0" name="Ovaal 19"/>
          <p:cNvSpPr/>
          <p:nvPr/>
        </p:nvSpPr>
        <p:spPr>
          <a:xfrm>
            <a:off x="3756660" y="175260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1" name="Ovaal 20"/>
          <p:cNvSpPr/>
          <p:nvPr/>
        </p:nvSpPr>
        <p:spPr>
          <a:xfrm>
            <a:off x="6179820" y="175260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2" name="Ovaal 21"/>
          <p:cNvSpPr/>
          <p:nvPr/>
        </p:nvSpPr>
        <p:spPr>
          <a:xfrm>
            <a:off x="6926579" y="175260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3" name="Ovaal 22"/>
          <p:cNvSpPr/>
          <p:nvPr/>
        </p:nvSpPr>
        <p:spPr>
          <a:xfrm>
            <a:off x="7619999" y="176022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25" name="Tekstvak 24"/>
          <p:cNvSpPr txBox="1"/>
          <p:nvPr/>
        </p:nvSpPr>
        <p:spPr>
          <a:xfrm rot="18847206">
            <a:off x="597861" y="847620"/>
            <a:ext cx="1882140" cy="369332"/>
          </a:xfrm>
          <a:prstGeom prst="rect">
            <a:avLst/>
          </a:prstGeom>
          <a:noFill/>
        </p:spPr>
        <p:txBody>
          <a:bodyPr wrap="square" rtlCol="0">
            <a:spAutoFit/>
          </a:bodyPr>
          <a:lstStyle/>
          <a:p>
            <a:r>
              <a:rPr lang="nl-NL" dirty="0"/>
              <a:t>AM-Rijnkanaal</a:t>
            </a:r>
          </a:p>
        </p:txBody>
      </p:sp>
      <p:sp>
        <p:nvSpPr>
          <p:cNvPr id="26" name="Tekstvak 25"/>
          <p:cNvSpPr txBox="1"/>
          <p:nvPr/>
        </p:nvSpPr>
        <p:spPr>
          <a:xfrm rot="18847206">
            <a:off x="2524452" y="829229"/>
            <a:ext cx="1882140" cy="369332"/>
          </a:xfrm>
          <a:prstGeom prst="rect">
            <a:avLst/>
          </a:prstGeom>
          <a:noFill/>
        </p:spPr>
        <p:txBody>
          <a:bodyPr wrap="square" rtlCol="0">
            <a:spAutoFit/>
          </a:bodyPr>
          <a:lstStyle/>
          <a:p>
            <a:r>
              <a:rPr lang="nl-NL" dirty="0"/>
              <a:t>IJzendoorn</a:t>
            </a:r>
          </a:p>
        </p:txBody>
      </p:sp>
      <p:sp>
        <p:nvSpPr>
          <p:cNvPr id="27" name="Tekstvak 26"/>
          <p:cNvSpPr txBox="1"/>
          <p:nvPr/>
        </p:nvSpPr>
        <p:spPr>
          <a:xfrm rot="18847206">
            <a:off x="3543081" y="916199"/>
            <a:ext cx="1882140" cy="369332"/>
          </a:xfrm>
          <a:prstGeom prst="rect">
            <a:avLst/>
          </a:prstGeom>
          <a:noFill/>
        </p:spPr>
        <p:txBody>
          <a:bodyPr wrap="square" rtlCol="0">
            <a:spAutoFit/>
          </a:bodyPr>
          <a:lstStyle/>
          <a:p>
            <a:r>
              <a:rPr lang="nl-NL" dirty="0"/>
              <a:t>Ochten</a:t>
            </a:r>
          </a:p>
        </p:txBody>
      </p:sp>
      <p:sp>
        <p:nvSpPr>
          <p:cNvPr id="28" name="Tekstvak 27"/>
          <p:cNvSpPr txBox="1"/>
          <p:nvPr/>
        </p:nvSpPr>
        <p:spPr>
          <a:xfrm rot="18847206">
            <a:off x="5921702" y="892547"/>
            <a:ext cx="1882140" cy="369332"/>
          </a:xfrm>
          <a:prstGeom prst="rect">
            <a:avLst/>
          </a:prstGeom>
          <a:noFill/>
        </p:spPr>
        <p:txBody>
          <a:bodyPr wrap="square" rtlCol="0">
            <a:spAutoFit/>
          </a:bodyPr>
          <a:lstStyle/>
          <a:p>
            <a:r>
              <a:rPr lang="nl-NL" dirty="0"/>
              <a:t>Dodewaard</a:t>
            </a:r>
          </a:p>
        </p:txBody>
      </p:sp>
      <p:sp>
        <p:nvSpPr>
          <p:cNvPr id="29" name="Tekstvak 28"/>
          <p:cNvSpPr txBox="1"/>
          <p:nvPr/>
        </p:nvSpPr>
        <p:spPr>
          <a:xfrm rot="18847206">
            <a:off x="6709410" y="868896"/>
            <a:ext cx="1882140" cy="369332"/>
          </a:xfrm>
          <a:prstGeom prst="rect">
            <a:avLst/>
          </a:prstGeom>
          <a:noFill/>
        </p:spPr>
        <p:txBody>
          <a:bodyPr wrap="square" rtlCol="0">
            <a:spAutoFit/>
          </a:bodyPr>
          <a:lstStyle/>
          <a:p>
            <a:r>
              <a:rPr lang="nl-NL" dirty="0"/>
              <a:t>Kerncentrale</a:t>
            </a:r>
          </a:p>
        </p:txBody>
      </p:sp>
      <p:sp>
        <p:nvSpPr>
          <p:cNvPr id="30" name="Tekstvak 29"/>
          <p:cNvSpPr txBox="1"/>
          <p:nvPr/>
        </p:nvSpPr>
        <p:spPr>
          <a:xfrm rot="18847206">
            <a:off x="7415222" y="880722"/>
            <a:ext cx="1882140" cy="369332"/>
          </a:xfrm>
          <a:prstGeom prst="rect">
            <a:avLst/>
          </a:prstGeom>
          <a:noFill/>
        </p:spPr>
        <p:txBody>
          <a:bodyPr wrap="square" rtlCol="0">
            <a:spAutoFit/>
          </a:bodyPr>
          <a:lstStyle/>
          <a:p>
            <a:r>
              <a:rPr lang="nl-NL" dirty="0"/>
              <a:t>Gemeente grens</a:t>
            </a:r>
          </a:p>
        </p:txBody>
      </p:sp>
      <p:cxnSp>
        <p:nvCxnSpPr>
          <p:cNvPr id="32" name="Rechte verbindingslijn 31"/>
          <p:cNvCxnSpPr/>
          <p:nvPr/>
        </p:nvCxnSpPr>
        <p:spPr>
          <a:xfrm>
            <a:off x="937260" y="4404360"/>
            <a:ext cx="6951346" cy="0"/>
          </a:xfrm>
          <a:prstGeom prst="line">
            <a:avLst/>
          </a:prstGeom>
          <a:ln w="6350">
            <a:solidFill>
              <a:srgbClr val="562E86"/>
            </a:solidFill>
          </a:ln>
        </p:spPr>
        <p:style>
          <a:lnRef idx="2">
            <a:schemeClr val="accent1"/>
          </a:lnRef>
          <a:fillRef idx="0">
            <a:schemeClr val="accent1"/>
          </a:fillRef>
          <a:effectRef idx="1">
            <a:schemeClr val="accent1"/>
          </a:effectRef>
          <a:fontRef idx="minor">
            <a:schemeClr val="tx1"/>
          </a:fontRef>
        </p:style>
      </p:cxnSp>
      <p:sp>
        <p:nvSpPr>
          <p:cNvPr id="35" name="Ovaal 34"/>
          <p:cNvSpPr/>
          <p:nvPr/>
        </p:nvSpPr>
        <p:spPr>
          <a:xfrm>
            <a:off x="876300" y="432816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36" name="Ovaal 35"/>
          <p:cNvSpPr/>
          <p:nvPr/>
        </p:nvSpPr>
        <p:spPr>
          <a:xfrm>
            <a:off x="7827646" y="4328160"/>
            <a:ext cx="121920" cy="152400"/>
          </a:xfrm>
          <a:prstGeom prst="ellipse">
            <a:avLst/>
          </a:prstGeom>
          <a:noFill/>
          <a:ln w="25400">
            <a:solidFill>
              <a:srgbClr val="EC7404"/>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a:p>
        </p:txBody>
      </p:sp>
      <p:sp>
        <p:nvSpPr>
          <p:cNvPr id="37" name="Tekstvak 36"/>
          <p:cNvSpPr txBox="1"/>
          <p:nvPr/>
        </p:nvSpPr>
        <p:spPr>
          <a:xfrm>
            <a:off x="3443933" y="4386064"/>
            <a:ext cx="2386329" cy="369332"/>
          </a:xfrm>
          <a:prstGeom prst="rect">
            <a:avLst/>
          </a:prstGeom>
          <a:noFill/>
        </p:spPr>
        <p:txBody>
          <a:bodyPr wrap="square" rtlCol="0">
            <a:spAutoFit/>
          </a:bodyPr>
          <a:lstStyle/>
          <a:p>
            <a:r>
              <a:rPr lang="nl-NL" dirty="0"/>
              <a:t>Totaal 20,1 kilometer</a:t>
            </a:r>
          </a:p>
        </p:txBody>
      </p:sp>
    </p:spTree>
    <p:extLst>
      <p:ext uri="{BB962C8B-B14F-4D97-AF65-F5344CB8AC3E}">
        <p14:creationId xmlns:p14="http://schemas.microsoft.com/office/powerpoint/2010/main" val="37471081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3074" name="Picture 2" descr="http://sharepoint.wsrl.local/projecten/NeBu/Beeldmateriaal/Dossierdocumenten/Foto’s%20dijktraject%20februari%202016,%20Peter%20Venema/PAV_3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27535"/>
            <a:ext cx="6966774" cy="384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5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098" name="Picture 2" descr="http://sharepoint.wsrl.local/projecten/NeBu/Beeldmateriaal/Dossierdocumenten/Foto’s%20dijktraject%20februari%202016,%20Peter%20Venema/PAV_34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789553"/>
            <a:ext cx="6858000" cy="374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124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descr="http://sharepoint.wsrl.local/projecten/NeBu/Beeldmateriaal/Dossierdocumenten/Foto’s%20dijktraject%20februari%202016,%20Peter%20Venema/PAV_3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19522"/>
            <a:ext cx="6858000" cy="400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84608"/>
      </p:ext>
    </p:extLst>
  </p:cSld>
  <p:clrMapOvr>
    <a:masterClrMapping/>
  </p:clrMapOvr>
</p:sld>
</file>

<file path=ppt/theme/theme1.xml><?xml version="1.0" encoding="utf-8"?>
<a:theme xmlns:a="http://schemas.openxmlformats.org/drawingml/2006/main" name="WR-052-14_PPoint_16-9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B400CEE402C14E961FC7C9520C69BE" ma:contentTypeVersion="3" ma:contentTypeDescription="Een nieuw document maken." ma:contentTypeScope="" ma:versionID="5ab699442f818f2fa9591028eb038886">
  <xsd:schema xmlns:xsd="http://www.w3.org/2001/XMLSchema" xmlns:xs="http://www.w3.org/2001/XMLSchema" xmlns:p="http://schemas.microsoft.com/office/2006/metadata/properties" xmlns:ns2="551453d1-fd16-43ba-a224-f3d8e81e2e0d" targetNamespace="http://schemas.microsoft.com/office/2006/metadata/properties" ma:root="true" ma:fieldsID="d7b43f3a75809cf5d04683f51fbbd1c2" ns2:_="">
    <xsd:import namespace="551453d1-fd16-43ba-a224-f3d8e81e2e0d"/>
    <xsd:element name="properties">
      <xsd:complexType>
        <xsd:sequence>
          <xsd:element name="documentManagement">
            <xsd:complexType>
              <xsd:all>
                <xsd:element ref="ns2:Openbaar"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453d1-fd16-43ba-a224-f3d8e81e2e0d" elementFormDefault="qualified">
    <xsd:import namespace="http://schemas.microsoft.com/office/2006/documentManagement/types"/>
    <xsd:import namespace="http://schemas.microsoft.com/office/infopath/2007/PartnerControls"/>
    <xsd:element name="Openbaar" ma:index="8" nillable="true" ma:displayName="Openbaar" ma:default="0" ma:internalName="Openbaar">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penbaar xmlns="551453d1-fd16-43ba-a224-f3d8e81e2e0d">true</Openbaar>
  </documentManagement>
</p:properties>
</file>

<file path=customXml/itemProps1.xml><?xml version="1.0" encoding="utf-8"?>
<ds:datastoreItem xmlns:ds="http://schemas.openxmlformats.org/officeDocument/2006/customXml" ds:itemID="{3109885C-5255-4586-A083-8AB556EA7838}"/>
</file>

<file path=customXml/itemProps2.xml><?xml version="1.0" encoding="utf-8"?>
<ds:datastoreItem xmlns:ds="http://schemas.openxmlformats.org/officeDocument/2006/customXml" ds:itemID="{9CC79A86-9DA4-4AEF-BFBF-15E90F50AC2A}">
  <ds:schemaRefs>
    <ds:schemaRef ds:uri="http://schemas.microsoft.com/sharepoint/v3/contenttype/forms"/>
  </ds:schemaRefs>
</ds:datastoreItem>
</file>

<file path=customXml/itemProps3.xml><?xml version="1.0" encoding="utf-8"?>
<ds:datastoreItem xmlns:ds="http://schemas.openxmlformats.org/officeDocument/2006/customXml" ds:itemID="{62A40E0A-57FB-45FD-8F05-584DE8955F0B}">
  <ds:schemaRefs>
    <ds:schemaRef ds:uri="http://purl.org/dc/terms/"/>
    <ds:schemaRef ds:uri="http://schemas.microsoft.com/office/2006/documentManagement/types"/>
    <ds:schemaRef ds:uri="http://schemas.microsoft.com/office/infopath/2007/PartnerControls"/>
    <ds:schemaRef ds:uri="4200C449-301F-4B02-AD1E-1FD70FA24E61"/>
    <ds:schemaRef ds:uri="http://purl.org/dc/elements/1.1/"/>
    <ds:schemaRef ds:uri="http://schemas.microsoft.com/office/2006/metadata/properties"/>
    <ds:schemaRef ds:uri="http://schemas.openxmlformats.org/package/2006/metadata/core-properties"/>
    <ds:schemaRef ds:uri="c7acb513-c2b4-49c4-9d57-d7fba9a61e60"/>
    <ds:schemaRef ds:uri="0346d8df-83a2-4d29-a8bb-acfcdec5ebca"/>
    <ds:schemaRef ds:uri="1e92875b-8c09-4e13-9a6f-fb81feabded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1965</TotalTime>
  <Words>1673</Words>
  <Application>Microsoft Office PowerPoint</Application>
  <PresentationFormat>Diavoorstelling (16:9)</PresentationFormat>
  <Paragraphs>543</Paragraphs>
  <Slides>31</Slides>
  <Notes>19</Notes>
  <HiddenSlides>0</HiddenSlides>
  <MMClips>0</MMClips>
  <ScaleCrop>false</ScaleCrop>
  <HeadingPairs>
    <vt:vector size="4" baseType="variant">
      <vt:variant>
        <vt:lpstr>Thema</vt:lpstr>
      </vt:variant>
      <vt:variant>
        <vt:i4>1</vt:i4>
      </vt:variant>
      <vt:variant>
        <vt:lpstr>Diatitels</vt:lpstr>
      </vt:variant>
      <vt:variant>
        <vt:i4>31</vt:i4>
      </vt:variant>
    </vt:vector>
  </HeadingPairs>
  <TitlesOfParts>
    <vt:vector size="32" baseType="lpstr">
      <vt:lpstr>WR-052-14_PPoint_16-9_1</vt:lpstr>
      <vt:lpstr>Dijkversterking Neder-Betuwe</vt:lpstr>
      <vt:lpstr>Project Neder-Betuwe</vt:lpstr>
      <vt:lpstr>Het project en programmering</vt:lpstr>
      <vt:lpstr>PowerPoint-presentatie</vt:lpstr>
      <vt:lpstr>Project en programmering</vt:lpstr>
      <vt:lpstr>PowerPoint-presentatie</vt:lpstr>
      <vt:lpstr>PowerPoint-presentatie</vt:lpstr>
      <vt:lpstr>PowerPoint-presentatie</vt:lpstr>
      <vt:lpstr>PowerPoint-presentatie</vt:lpstr>
      <vt:lpstr>PowerPoint-presentatie</vt:lpstr>
      <vt:lpstr>PowerPoint-presentatie</vt:lpstr>
      <vt:lpstr>PowerPoint-presentatie</vt:lpstr>
      <vt:lpstr>Het project en planning </vt:lpstr>
      <vt:lpstr>Het project en versterkingsopgave </vt:lpstr>
      <vt:lpstr>De weg naar het voorkeursalternatief</vt:lpstr>
      <vt:lpstr>Inventariserende fase</vt:lpstr>
      <vt:lpstr>Meekoppelkansen</vt:lpstr>
      <vt:lpstr>Raakvlakprojecten</vt:lpstr>
      <vt:lpstr>Ontwerpproces dijkversterking </vt:lpstr>
      <vt:lpstr>Zeef 1</vt:lpstr>
      <vt:lpstr>Kansrijke alternatieven</vt:lpstr>
      <vt:lpstr>Toelichting op de alternatieven (generiek)</vt:lpstr>
      <vt:lpstr>PowerPoint-presentatie</vt:lpstr>
      <vt:lpstr>PowerPoint-presentatie</vt:lpstr>
      <vt:lpstr>PowerPoint-presentatie</vt:lpstr>
      <vt:lpstr>PowerPoint-presentatie</vt:lpstr>
      <vt:lpstr>Participatie</vt:lpstr>
      <vt:lpstr>PowerPoint-presentatie</vt:lpstr>
      <vt:lpstr>Participatie tot nu toe</vt:lpstr>
      <vt:lpstr>Ontwerpproces VKA</vt:lpstr>
      <vt:lpstr>Vragen?</vt:lpstr>
    </vt:vector>
  </TitlesOfParts>
  <Company>Waterschap Rivierenland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informatieavond 6 februari 2018</dc:title>
  <dc:creator>Hazeleger, Len</dc:creator>
  <cp:lastModifiedBy>Hazeleger, Len</cp:lastModifiedBy>
  <cp:revision>87</cp:revision>
  <cp:lastPrinted>2018-02-06T14:48:39Z</cp:lastPrinted>
  <dcterms:created xsi:type="dcterms:W3CDTF">2018-01-31T09:56:05Z</dcterms:created>
  <dcterms:modified xsi:type="dcterms:W3CDTF">2018-09-18T13:45:01Z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0x01010059B400CEE402C14E961FC7C9520C69BE</vt:lpwstr>
  </property>
</Properties>
</file>